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Poppins"/>
      <p:regular r:id="rId51"/>
      <p:bold r:id="rId52"/>
      <p:italic r:id="rId53"/>
      <p:boldItalic r:id="rId54"/>
    </p:embeddedFont>
    <p:embeddedFont>
      <p:font typeface="Poppins Light"/>
      <p:regular r:id="rId55"/>
      <p:bold r:id="rId56"/>
      <p:italic r:id="rId57"/>
      <p:boldItalic r:id="rId58"/>
    </p:embeddedFont>
    <p:embeddedFont>
      <p:font typeface="Poppins Medium"/>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oppinsMedium-boldItalic.fntdata"/><Relationship Id="rId61" Type="http://schemas.openxmlformats.org/officeDocument/2006/relationships/font" Target="fonts/PoppinsMedium-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PoppinsMedium-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regular.fntdata"/><Relationship Id="rId50" Type="http://schemas.openxmlformats.org/officeDocument/2006/relationships/slide" Target="slides/slide45.xml"/><Relationship Id="rId53" Type="http://schemas.openxmlformats.org/officeDocument/2006/relationships/font" Target="fonts/Poppins-italic.fntdata"/><Relationship Id="rId52" Type="http://schemas.openxmlformats.org/officeDocument/2006/relationships/font" Target="fonts/Poppins-bold.fntdata"/><Relationship Id="rId11" Type="http://schemas.openxmlformats.org/officeDocument/2006/relationships/slide" Target="slides/slide6.xml"/><Relationship Id="rId55" Type="http://schemas.openxmlformats.org/officeDocument/2006/relationships/font" Target="fonts/PoppinsLight-regular.fntdata"/><Relationship Id="rId10" Type="http://schemas.openxmlformats.org/officeDocument/2006/relationships/slide" Target="slides/slide5.xml"/><Relationship Id="rId54" Type="http://schemas.openxmlformats.org/officeDocument/2006/relationships/font" Target="fonts/Poppins-boldItalic.fntdata"/><Relationship Id="rId13" Type="http://schemas.openxmlformats.org/officeDocument/2006/relationships/slide" Target="slides/slide8.xml"/><Relationship Id="rId57" Type="http://schemas.openxmlformats.org/officeDocument/2006/relationships/font" Target="fonts/PoppinsLight-italic.fntdata"/><Relationship Id="rId12" Type="http://schemas.openxmlformats.org/officeDocument/2006/relationships/slide" Target="slides/slide7.xml"/><Relationship Id="rId56" Type="http://schemas.openxmlformats.org/officeDocument/2006/relationships/font" Target="fonts/PoppinsLight-bold.fntdata"/><Relationship Id="rId15" Type="http://schemas.openxmlformats.org/officeDocument/2006/relationships/slide" Target="slides/slide10.xml"/><Relationship Id="rId59" Type="http://schemas.openxmlformats.org/officeDocument/2006/relationships/font" Target="fonts/PoppinsMedium-regular.fntdata"/><Relationship Id="rId14" Type="http://schemas.openxmlformats.org/officeDocument/2006/relationships/slide" Target="slides/slide9.xml"/><Relationship Id="rId58" Type="http://schemas.openxmlformats.org/officeDocument/2006/relationships/font" Target="fonts/Poppins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21c000b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21c000b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39930a10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39930a10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39930a10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39930a10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39930a10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39930a10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39930a10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39930a10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39930a10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39930a10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39930a10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39930a10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39930a10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39930a10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39930a10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39930a10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39930a10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39930a10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39930a10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39930a10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21c000be0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21c000be0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39930a10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39930a10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39930a10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39930a10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39930a10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39930a10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39930a10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39930a10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39930a10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39930a10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39930a104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39930a104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e39930a104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e39930a104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39930a10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e39930a10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39930a10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39930a10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e39930a10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e39930a10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39930a1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39930a1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39930a104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e39930a104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39930a104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e39930a104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39930a10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e39930a10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e39930a104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e39930a104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39930a10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39930a10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ec0542620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ec0542620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e39930a10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e39930a10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e39930a10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e39930a10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e39930a104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e39930a10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ed959d98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ed959d98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39930a10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39930a10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d959d982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d959d98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c0542620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ec0542620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ec054262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ec054262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c054262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ec054262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c0542620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c0542620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e39930a104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e39930a104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39930a10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39930a10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39930a10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39930a10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39930a10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39930a10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39930a10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39930a10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39930a10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39930a10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74837"/>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7525" y="1728125"/>
            <a:ext cx="8585700" cy="2052600"/>
          </a:xfrm>
          <a:prstGeom prst="rect">
            <a:avLst/>
          </a:prstGeom>
        </p:spPr>
        <p:txBody>
          <a:bodyPr anchorCtr="0" anchor="b" bIns="91425" lIns="91425" spcFirstLastPara="1" rIns="91425" wrap="square" tIns="91425">
            <a:normAutofit/>
          </a:bodyPr>
          <a:lstStyle>
            <a:lvl1pPr lvl="0">
              <a:lnSpc>
                <a:spcPct val="75000"/>
              </a:lnSpc>
              <a:spcBef>
                <a:spcPts val="0"/>
              </a:spcBef>
              <a:spcAft>
                <a:spcPts val="0"/>
              </a:spcAft>
              <a:buClr>
                <a:srgbClr val="FFFFFF"/>
              </a:buClr>
              <a:buSzPts val="7400"/>
              <a:buNone/>
              <a:defRPr sz="7400">
                <a:solidFill>
                  <a:srgbClr val="FFFFFF"/>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1" name="Google Shape;11;p2"/>
          <p:cNvSpPr txBox="1"/>
          <p:nvPr>
            <p:ph idx="1" type="subTitle"/>
          </p:nvPr>
        </p:nvSpPr>
        <p:spPr>
          <a:xfrm>
            <a:off x="347525" y="4025175"/>
            <a:ext cx="8585700" cy="3936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rgbClr val="FFFFFF"/>
              </a:buClr>
              <a:buSzPts val="2200"/>
              <a:buNone/>
              <a:defRPr>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460650" y="377325"/>
            <a:ext cx="844227" cy="675225"/>
          </a:xfrm>
          <a:prstGeom prst="rect">
            <a:avLst/>
          </a:prstGeom>
          <a:noFill/>
          <a:ln>
            <a:noFill/>
          </a:ln>
        </p:spPr>
      </p:pic>
      <p:sp>
        <p:nvSpPr>
          <p:cNvPr id="14" name="Google Shape;14;p2"/>
          <p:cNvSpPr txBox="1"/>
          <p:nvPr/>
        </p:nvSpPr>
        <p:spPr>
          <a:xfrm>
            <a:off x="1304875" y="514838"/>
            <a:ext cx="21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Poppins Medium"/>
                <a:ea typeface="Poppins Medium"/>
                <a:cs typeface="Poppins Medium"/>
                <a:sym typeface="Poppins Medium"/>
              </a:rPr>
              <a:t>adworks</a:t>
            </a:r>
            <a:endParaRPr>
              <a:solidFill>
                <a:schemeClr val="lt1"/>
              </a:solidFill>
              <a:latin typeface="Poppins Medium"/>
              <a:ea typeface="Poppins Medium"/>
              <a:cs typeface="Poppins Medium"/>
              <a:sym typeface="Poppins Medium"/>
            </a:endParaRPr>
          </a:p>
        </p:txBody>
      </p:sp>
      <p:pic>
        <p:nvPicPr>
          <p:cNvPr id="15" name="Google Shape;15;p2"/>
          <p:cNvPicPr preferRelativeResize="0"/>
          <p:nvPr/>
        </p:nvPicPr>
        <p:blipFill>
          <a:blip r:embed="rId3">
            <a:alphaModFix/>
          </a:blip>
          <a:stretch>
            <a:fillRect/>
          </a:stretch>
        </p:blipFill>
        <p:spPr>
          <a:xfrm>
            <a:off x="460650" y="3907300"/>
            <a:ext cx="2979024" cy="744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68300" lvl="0" marL="457200" algn="ctr">
              <a:spcBef>
                <a:spcPts val="0"/>
              </a:spcBef>
              <a:spcAft>
                <a:spcPts val="0"/>
              </a:spcAft>
              <a:buSzPts val="2200"/>
              <a:buChar char="●"/>
              <a:defRPr/>
            </a:lvl1pPr>
            <a:lvl2pPr indent="-368300" lvl="1" marL="914400" algn="ctr">
              <a:spcBef>
                <a:spcPts val="0"/>
              </a:spcBef>
              <a:spcAft>
                <a:spcPts val="0"/>
              </a:spcAft>
              <a:buSzPts val="2200"/>
              <a:buChar char="○"/>
              <a:defRPr/>
            </a:lvl2pPr>
            <a:lvl3pPr indent="-368300" lvl="2" marL="1371600" algn="ctr">
              <a:spcBef>
                <a:spcPts val="0"/>
              </a:spcBef>
              <a:spcAft>
                <a:spcPts val="0"/>
              </a:spcAft>
              <a:buSzPts val="2200"/>
              <a:buChar char="■"/>
              <a:defRPr/>
            </a:lvl3pPr>
            <a:lvl4pPr indent="-368300" lvl="3" marL="1828800" algn="ctr">
              <a:spcBef>
                <a:spcPts val="0"/>
              </a:spcBef>
              <a:spcAft>
                <a:spcPts val="0"/>
              </a:spcAft>
              <a:buSzPts val="2200"/>
              <a:buChar char="●"/>
              <a:defRPr/>
            </a:lvl4pPr>
            <a:lvl5pPr indent="-368300" lvl="4" marL="2286000" algn="ctr">
              <a:spcBef>
                <a:spcPts val="0"/>
              </a:spcBef>
              <a:spcAft>
                <a:spcPts val="0"/>
              </a:spcAft>
              <a:buSzPts val="2200"/>
              <a:buChar char="○"/>
              <a:defRPr/>
            </a:lvl5pPr>
            <a:lvl6pPr indent="-368300" lvl="5" marL="2743200" algn="ctr">
              <a:spcBef>
                <a:spcPts val="0"/>
              </a:spcBef>
              <a:spcAft>
                <a:spcPts val="0"/>
              </a:spcAft>
              <a:buSzPts val="2200"/>
              <a:buChar char="■"/>
              <a:defRPr/>
            </a:lvl6pPr>
            <a:lvl7pPr indent="-368300" lvl="6" marL="3200400" algn="ctr">
              <a:spcBef>
                <a:spcPts val="0"/>
              </a:spcBef>
              <a:spcAft>
                <a:spcPts val="0"/>
              </a:spcAft>
              <a:buSzPts val="2200"/>
              <a:buChar char="●"/>
              <a:defRPr/>
            </a:lvl7pPr>
            <a:lvl8pPr indent="-368300" lvl="7" marL="3657600" algn="ctr">
              <a:spcBef>
                <a:spcPts val="0"/>
              </a:spcBef>
              <a:spcAft>
                <a:spcPts val="0"/>
              </a:spcAft>
              <a:buSzPts val="2200"/>
              <a:buChar char="○"/>
              <a:defRPr/>
            </a:lvl8pPr>
            <a:lvl9pPr indent="-368300" lvl="8" marL="4114800" algn="ctr">
              <a:spcBef>
                <a:spcPts val="0"/>
              </a:spcBef>
              <a:spcAft>
                <a:spcPts val="0"/>
              </a:spcAft>
              <a:buSzPts val="2200"/>
              <a:buChar char="■"/>
              <a:defRPr/>
            </a:lvl9pPr>
          </a:lstStyle>
          <a:p/>
        </p:txBody>
      </p:sp>
      <p:sp>
        <p:nvSpPr>
          <p:cNvPr id="59" name="Google Shape;59;p11"/>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cxnSp>
        <p:nvCxnSpPr>
          <p:cNvPr id="62" name="Google Shape;62;p12"/>
          <p:cNvCxnSpPr/>
          <p:nvPr/>
        </p:nvCxnSpPr>
        <p:spPr>
          <a:xfrm>
            <a:off x="463825" y="4590925"/>
            <a:ext cx="8382000" cy="15900"/>
          </a:xfrm>
          <a:prstGeom prst="straightConnector1">
            <a:avLst/>
          </a:prstGeom>
          <a:noFill/>
          <a:ln cap="flat" cmpd="sng" w="9525">
            <a:solidFill>
              <a:schemeClr val="dk2"/>
            </a:solidFill>
            <a:prstDash val="solid"/>
            <a:round/>
            <a:headEnd len="med" w="med" type="none"/>
            <a:tailEnd len="med" w="med" type="none"/>
          </a:ln>
        </p:spPr>
      </p:cxnSp>
      <p:sp>
        <p:nvSpPr>
          <p:cNvPr id="63" name="Google Shape;63;p12"/>
          <p:cNvSpPr txBox="1"/>
          <p:nvPr/>
        </p:nvSpPr>
        <p:spPr>
          <a:xfrm>
            <a:off x="359025" y="4603450"/>
            <a:ext cx="11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adworks</a:t>
            </a:r>
            <a:endParaRPr>
              <a:latin typeface="Poppins Light"/>
              <a:ea typeface="Poppins Light"/>
              <a:cs typeface="Poppins Light"/>
              <a:sym typeface="Poppins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565850"/>
            <a:ext cx="8520600" cy="553800"/>
          </a:xfrm>
          <a:prstGeom prst="rect">
            <a:avLst/>
          </a:prstGeom>
        </p:spPr>
        <p:txBody>
          <a:bodyPr anchorCtr="0" anchor="t" bIns="91425" lIns="91425" spcFirstLastPara="1" rIns="91425" wrap="square" tIns="91425">
            <a:normAutofit/>
          </a:bodyPr>
          <a:lstStyle>
            <a:lvl1pPr lvl="0">
              <a:lnSpc>
                <a:spcPct val="75000"/>
              </a:lnSpc>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592800"/>
            <a:ext cx="8520600" cy="2757600"/>
          </a:xfrm>
          <a:prstGeom prst="rect">
            <a:avLst/>
          </a:prstGeom>
        </p:spPr>
        <p:txBody>
          <a:bodyPr anchorCtr="0" anchor="t" bIns="91425" lIns="91425" spcFirstLastPara="1" rIns="91425" wrap="square" tIns="91425">
            <a:spAutoFit/>
          </a:bodyPr>
          <a:lstStyle>
            <a:lvl1pPr indent="-368300" lvl="0" marL="457200">
              <a:lnSpc>
                <a:spcPct val="75000"/>
              </a:lnSpc>
              <a:spcBef>
                <a:spcPts val="0"/>
              </a:spcBef>
              <a:spcAft>
                <a:spcPts val="0"/>
              </a:spcAft>
              <a:buSzPts val="2200"/>
              <a:buChar char="●"/>
              <a:defRPr/>
            </a:lvl1pPr>
            <a:lvl2pPr indent="-368300" lvl="1" marL="914400">
              <a:lnSpc>
                <a:spcPct val="75000"/>
              </a:lnSpc>
              <a:spcBef>
                <a:spcPts val="0"/>
              </a:spcBef>
              <a:spcAft>
                <a:spcPts val="0"/>
              </a:spcAft>
              <a:buSzPts val="2200"/>
              <a:buChar char="○"/>
              <a:defRPr/>
            </a:lvl2pPr>
            <a:lvl3pPr indent="-368300" lvl="2" marL="1371600">
              <a:lnSpc>
                <a:spcPct val="75000"/>
              </a:lnSpc>
              <a:spcBef>
                <a:spcPts val="0"/>
              </a:spcBef>
              <a:spcAft>
                <a:spcPts val="0"/>
              </a:spcAft>
              <a:buSzPts val="2200"/>
              <a:buChar char="■"/>
              <a:defRPr/>
            </a:lvl3pPr>
            <a:lvl4pPr indent="-368300" lvl="3" marL="1828800">
              <a:lnSpc>
                <a:spcPct val="75000"/>
              </a:lnSpc>
              <a:spcBef>
                <a:spcPts val="0"/>
              </a:spcBef>
              <a:spcAft>
                <a:spcPts val="0"/>
              </a:spcAft>
              <a:buSzPts val="2200"/>
              <a:buChar char="●"/>
              <a:defRPr/>
            </a:lvl4pPr>
            <a:lvl5pPr indent="-368300" lvl="4" marL="2286000">
              <a:lnSpc>
                <a:spcPct val="75000"/>
              </a:lnSpc>
              <a:spcBef>
                <a:spcPts val="0"/>
              </a:spcBef>
              <a:spcAft>
                <a:spcPts val="0"/>
              </a:spcAft>
              <a:buSzPts val="2200"/>
              <a:buChar char="○"/>
              <a:defRPr/>
            </a:lvl5pPr>
            <a:lvl6pPr indent="-368300" lvl="5" marL="2743200">
              <a:lnSpc>
                <a:spcPct val="75000"/>
              </a:lnSpc>
              <a:spcBef>
                <a:spcPts val="0"/>
              </a:spcBef>
              <a:spcAft>
                <a:spcPts val="0"/>
              </a:spcAft>
              <a:buSzPts val="2200"/>
              <a:buChar char="■"/>
              <a:defRPr/>
            </a:lvl6pPr>
            <a:lvl7pPr indent="-368300" lvl="6" marL="3200400">
              <a:lnSpc>
                <a:spcPct val="75000"/>
              </a:lnSpc>
              <a:spcBef>
                <a:spcPts val="0"/>
              </a:spcBef>
              <a:spcAft>
                <a:spcPts val="0"/>
              </a:spcAft>
              <a:buSzPts val="2200"/>
              <a:buChar char="●"/>
              <a:defRPr/>
            </a:lvl7pPr>
            <a:lvl8pPr indent="-368300" lvl="7" marL="3657600">
              <a:lnSpc>
                <a:spcPct val="75000"/>
              </a:lnSpc>
              <a:spcBef>
                <a:spcPts val="0"/>
              </a:spcBef>
              <a:spcAft>
                <a:spcPts val="0"/>
              </a:spcAft>
              <a:buSzPts val="2200"/>
              <a:buChar char="○"/>
              <a:defRPr/>
            </a:lvl8pPr>
            <a:lvl9pPr indent="-368300" lvl="8" marL="4114800">
              <a:lnSpc>
                <a:spcPct val="75000"/>
              </a:lnSpc>
              <a:spcBef>
                <a:spcPts val="0"/>
              </a:spcBef>
              <a:spcAft>
                <a:spcPts val="0"/>
              </a:spcAft>
              <a:buSzPts val="2200"/>
              <a:buChar char="■"/>
              <a:defRPr/>
            </a:lvl9pPr>
          </a:lstStyle>
          <a:p/>
        </p:txBody>
      </p:sp>
      <p:sp>
        <p:nvSpPr>
          <p:cNvPr id="22" name="Google Shape;22;p4"/>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463825" y="1214300"/>
            <a:ext cx="2429500" cy="58275"/>
          </a:xfrm>
          <a:prstGeom prst="rect">
            <a:avLst/>
          </a:prstGeom>
          <a:noFill/>
          <a:ln>
            <a:noFill/>
          </a:ln>
        </p:spPr>
      </p:pic>
      <p:cxnSp>
        <p:nvCxnSpPr>
          <p:cNvPr id="24" name="Google Shape;24;p4"/>
          <p:cNvCxnSpPr/>
          <p:nvPr/>
        </p:nvCxnSpPr>
        <p:spPr>
          <a:xfrm>
            <a:off x="463825" y="4590925"/>
            <a:ext cx="8382000" cy="15900"/>
          </a:xfrm>
          <a:prstGeom prst="straightConnector1">
            <a:avLst/>
          </a:prstGeom>
          <a:noFill/>
          <a:ln cap="flat" cmpd="sng" w="9525">
            <a:solidFill>
              <a:schemeClr val="dk2"/>
            </a:solidFill>
            <a:prstDash val="solid"/>
            <a:round/>
            <a:headEnd len="med" w="med" type="none"/>
            <a:tailEnd len="med" w="med" type="none"/>
          </a:ln>
        </p:spPr>
      </p:cxnSp>
      <p:sp>
        <p:nvSpPr>
          <p:cNvPr id="25" name="Google Shape;25;p4"/>
          <p:cNvSpPr txBox="1"/>
          <p:nvPr/>
        </p:nvSpPr>
        <p:spPr>
          <a:xfrm>
            <a:off x="359025" y="4603450"/>
            <a:ext cx="11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adworks</a:t>
            </a:r>
            <a:endParaRPr>
              <a:latin typeface="Poppins Light"/>
              <a:ea typeface="Poppins Light"/>
              <a:cs typeface="Poppins Light"/>
              <a:sym typeface="Poppins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63825"/>
            <a:ext cx="8520600" cy="567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cxnSp>
        <p:nvCxnSpPr>
          <p:cNvPr id="31" name="Google Shape;31;p5"/>
          <p:cNvCxnSpPr/>
          <p:nvPr/>
        </p:nvCxnSpPr>
        <p:spPr>
          <a:xfrm>
            <a:off x="463825" y="4590925"/>
            <a:ext cx="8382000" cy="15900"/>
          </a:xfrm>
          <a:prstGeom prst="straightConnector1">
            <a:avLst/>
          </a:prstGeom>
          <a:noFill/>
          <a:ln cap="flat" cmpd="sng" w="9525">
            <a:solidFill>
              <a:schemeClr val="dk2"/>
            </a:solidFill>
            <a:prstDash val="solid"/>
            <a:round/>
            <a:headEnd len="med" w="med" type="none"/>
            <a:tailEnd len="med" w="med" type="none"/>
          </a:ln>
        </p:spPr>
      </p:cxnSp>
      <p:sp>
        <p:nvSpPr>
          <p:cNvPr id="32" name="Google Shape;32;p5"/>
          <p:cNvSpPr txBox="1"/>
          <p:nvPr/>
        </p:nvSpPr>
        <p:spPr>
          <a:xfrm>
            <a:off x="359025" y="4603450"/>
            <a:ext cx="11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adworks</a:t>
            </a:r>
            <a:endParaRPr>
              <a:latin typeface="Poppins Light"/>
              <a:ea typeface="Poppins Light"/>
              <a:cs typeface="Poppins Light"/>
              <a:sym typeface="Poppins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463825"/>
            <a:ext cx="8520600" cy="567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6"/>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cxnSp>
        <p:nvCxnSpPr>
          <p:cNvPr id="36" name="Google Shape;36;p6"/>
          <p:cNvCxnSpPr/>
          <p:nvPr/>
        </p:nvCxnSpPr>
        <p:spPr>
          <a:xfrm>
            <a:off x="463825" y="4590925"/>
            <a:ext cx="8382000" cy="15900"/>
          </a:xfrm>
          <a:prstGeom prst="straightConnector1">
            <a:avLst/>
          </a:prstGeom>
          <a:noFill/>
          <a:ln cap="flat" cmpd="sng" w="9525">
            <a:solidFill>
              <a:schemeClr val="dk2"/>
            </a:solidFill>
            <a:prstDash val="solid"/>
            <a:round/>
            <a:headEnd len="med" w="med" type="none"/>
            <a:tailEnd len="med" w="med" type="none"/>
          </a:ln>
        </p:spPr>
      </p:cxnSp>
      <p:sp>
        <p:nvSpPr>
          <p:cNvPr id="37" name="Google Shape;37;p6"/>
          <p:cNvSpPr txBox="1"/>
          <p:nvPr/>
        </p:nvSpPr>
        <p:spPr>
          <a:xfrm>
            <a:off x="359025" y="4603450"/>
            <a:ext cx="11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adworks</a:t>
            </a:r>
            <a:endParaRPr>
              <a:latin typeface="Poppins Light"/>
              <a:ea typeface="Poppins Light"/>
              <a:cs typeface="Poppins Light"/>
              <a:sym typeface="Poppins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lnSpc>
                <a:spcPct val="75000"/>
              </a:lnSpc>
              <a:spcBef>
                <a:spcPts val="0"/>
              </a:spcBef>
              <a:spcAft>
                <a:spcPts val="0"/>
              </a:spcAft>
              <a:buSzPts val="4000"/>
              <a:buNone/>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40" name="Google Shape;40;p7"/>
          <p:cNvSpPr txBox="1"/>
          <p:nvPr>
            <p:ph idx="1" type="body"/>
          </p:nvPr>
        </p:nvSpPr>
        <p:spPr>
          <a:xfrm>
            <a:off x="311700" y="1389600"/>
            <a:ext cx="3351600" cy="3179400"/>
          </a:xfrm>
          <a:prstGeom prst="rect">
            <a:avLst/>
          </a:prstGeom>
        </p:spPr>
        <p:txBody>
          <a:bodyPr anchorCtr="0" anchor="t" bIns="91425" lIns="91425" spcFirstLastPara="1" rIns="91425" wrap="square" tIns="91425">
            <a:norm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41" name="Google Shape;41;p7"/>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2" name="Google Shape;42;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8"/>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51" name="Google Shape;51;p9"/>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CAPTION_ONLY">
    <p:spTree>
      <p:nvGrpSpPr>
        <p:cNvPr id="52" name="Shape 52"/>
        <p:cNvGrpSpPr/>
        <p:nvPr/>
      </p:nvGrpSpPr>
      <p:grpSpPr>
        <a:xfrm>
          <a:off x="0" y="0"/>
          <a:ext cx="0" cy="0"/>
          <a:chOff x="0" y="0"/>
          <a:chExt cx="0" cy="0"/>
        </a:xfrm>
      </p:grpSpPr>
      <p:sp>
        <p:nvSpPr>
          <p:cNvPr id="53" name="Google Shape;53;p10"/>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cxnSp>
        <p:nvCxnSpPr>
          <p:cNvPr id="54" name="Google Shape;54;p10"/>
          <p:cNvCxnSpPr/>
          <p:nvPr/>
        </p:nvCxnSpPr>
        <p:spPr>
          <a:xfrm>
            <a:off x="463825" y="4590925"/>
            <a:ext cx="8382000" cy="15900"/>
          </a:xfrm>
          <a:prstGeom prst="straightConnector1">
            <a:avLst/>
          </a:prstGeom>
          <a:noFill/>
          <a:ln cap="flat" cmpd="sng" w="9525">
            <a:solidFill>
              <a:schemeClr val="dk2"/>
            </a:solidFill>
            <a:prstDash val="solid"/>
            <a:round/>
            <a:headEnd len="med" w="med" type="none"/>
            <a:tailEnd len="med" w="med" type="none"/>
          </a:ln>
        </p:spPr>
      </p:cxnSp>
      <p:sp>
        <p:nvSpPr>
          <p:cNvPr id="55" name="Google Shape;55;p10"/>
          <p:cNvSpPr txBox="1"/>
          <p:nvPr/>
        </p:nvSpPr>
        <p:spPr>
          <a:xfrm>
            <a:off x="359025" y="4603450"/>
            <a:ext cx="11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adworks</a:t>
            </a:r>
            <a:endParaRPr>
              <a:latin typeface="Poppins Light"/>
              <a:ea typeface="Poppins Light"/>
              <a:cs typeface="Poppins Light"/>
              <a:sym typeface="Poppins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63825"/>
            <a:ext cx="8520600" cy="567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4000"/>
              <a:buFont typeface="Poppins Medium"/>
              <a:buNone/>
              <a:defRPr sz="4000">
                <a:solidFill>
                  <a:schemeClr val="dk1"/>
                </a:solidFill>
                <a:latin typeface="Poppins Medium"/>
                <a:ea typeface="Poppins Medium"/>
                <a:cs typeface="Poppins Medium"/>
                <a:sym typeface="Poppins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722775"/>
            <a:ext cx="8520600" cy="2846100"/>
          </a:xfrm>
          <a:prstGeom prst="rect">
            <a:avLst/>
          </a:prstGeom>
          <a:noFill/>
          <a:ln>
            <a:noFill/>
          </a:ln>
        </p:spPr>
        <p:txBody>
          <a:bodyPr anchorCtr="0" anchor="t" bIns="91425" lIns="91425" spcFirstLastPara="1" rIns="91425" wrap="square" tIns="91425">
            <a:normAutofit/>
          </a:bodyPr>
          <a:lstStyle>
            <a:lvl1pPr indent="-368300" lvl="0" marL="4572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1pPr>
            <a:lvl2pPr indent="-368300" lvl="1" marL="9144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2pPr>
            <a:lvl3pPr indent="-368300" lvl="2" marL="13716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3pPr>
            <a:lvl4pPr indent="-368300" lvl="3" marL="18288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4pPr>
            <a:lvl5pPr indent="-368300" lvl="4" marL="22860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5pPr>
            <a:lvl6pPr indent="-368300" lvl="5" marL="27432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6pPr>
            <a:lvl7pPr indent="-368300" lvl="6" marL="32004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7pPr>
            <a:lvl8pPr indent="-368300" lvl="7" marL="36576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8pPr>
            <a:lvl9pPr indent="-368300" lvl="8" marL="4114800">
              <a:lnSpc>
                <a:spcPct val="75000"/>
              </a:lnSpc>
              <a:spcBef>
                <a:spcPts val="0"/>
              </a:spcBef>
              <a:spcAft>
                <a:spcPts val="0"/>
              </a:spcAft>
              <a:buClr>
                <a:srgbClr val="ED7948"/>
              </a:buClr>
              <a:buSzPts val="2200"/>
              <a:buFont typeface="Poppins Light"/>
              <a:buChar char="■"/>
              <a:defRPr sz="2200">
                <a:solidFill>
                  <a:schemeClr val="dk2"/>
                </a:solidFill>
                <a:latin typeface="Poppins Light"/>
                <a:ea typeface="Poppins Light"/>
                <a:cs typeface="Poppins Light"/>
                <a:sym typeface="Poppins Light"/>
              </a:defRPr>
            </a:lvl9pPr>
          </a:lstStyle>
          <a:p/>
        </p:txBody>
      </p:sp>
      <p:sp>
        <p:nvSpPr>
          <p:cNvPr id="8" name="Google Shape;8;p1"/>
          <p:cNvSpPr txBox="1"/>
          <p:nvPr>
            <p:ph idx="12" type="sldNum"/>
          </p:nvPr>
        </p:nvSpPr>
        <p:spPr>
          <a:xfrm>
            <a:off x="4297658" y="4606742"/>
            <a:ext cx="548700" cy="393600"/>
          </a:xfrm>
          <a:prstGeom prst="rect">
            <a:avLst/>
          </a:prstGeom>
          <a:noFill/>
          <a:ln>
            <a:noFill/>
          </a:ln>
        </p:spPr>
        <p:txBody>
          <a:bodyPr anchorCtr="0" anchor="ctr" bIns="91425" lIns="91425" spcFirstLastPara="1" rIns="91425" wrap="square" tIns="91425">
            <a:norm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mailto:jsalper1@asu.edu" TargetMode="External"/><Relationship Id="rId4" Type="http://schemas.openxmlformats.org/officeDocument/2006/relationships/hyperlink" Target="mailto:mkittils@asu.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adsoftheworld.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aef.com/building-talent/career-guide/memos-account-management/" TargetMode="External"/><Relationship Id="rId4" Type="http://schemas.openxmlformats.org/officeDocument/2006/relationships/hyperlink" Target="https://www.adforum.com/job-openings/what-do-account-directors-and-account-managers-do-in-advertis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347525" y="1728125"/>
            <a:ext cx="85857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a:t>
            </a:r>
            <a:r>
              <a:rPr lang="en"/>
              <a:t>ccount management 101</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timely?</a:t>
            </a:r>
            <a:endParaRPr/>
          </a:p>
          <a:p>
            <a:pPr indent="0" lvl="0" marL="0" rtl="0" algn="l">
              <a:spcBef>
                <a:spcPts val="0"/>
              </a:spcBef>
              <a:spcAft>
                <a:spcPts val="0"/>
              </a:spcAft>
              <a:buNone/>
            </a:pPr>
            <a:r>
              <a:t/>
            </a:r>
            <a:endParaRPr/>
          </a:p>
        </p:txBody>
      </p:sp>
      <p:sp>
        <p:nvSpPr>
          <p:cNvPr id="128" name="Google Shape;128;p22"/>
          <p:cNvSpPr txBox="1"/>
          <p:nvPr>
            <p:ph idx="1" type="body"/>
          </p:nvPr>
        </p:nvSpPr>
        <p:spPr>
          <a:xfrm>
            <a:off x="311700" y="1592800"/>
            <a:ext cx="8520600" cy="21933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Answers to emails? - 24 hours (MAX)</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Returning phone calls? - 1-2 hours </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Returning text messages? - (if this is a thing) ASAP</a:t>
            </a:r>
            <a:endParaRPr sz="1900"/>
          </a:p>
          <a:p>
            <a:pPr indent="0" lvl="0" marL="457200" rtl="0" algn="l">
              <a:spcBef>
                <a:spcPts val="0"/>
              </a:spcBef>
              <a:spcAft>
                <a:spcPts val="0"/>
              </a:spcAft>
              <a:buNone/>
            </a:pPr>
            <a:r>
              <a:t/>
            </a:r>
            <a:endParaRPr b="1" sz="1900">
              <a:latin typeface="Poppins"/>
              <a:ea typeface="Poppins"/>
              <a:cs typeface="Poppins"/>
              <a:sym typeface="Poppins"/>
            </a:endParaRPr>
          </a:p>
          <a:p>
            <a:pPr indent="0" lvl="0" marL="457200" rtl="0" algn="l">
              <a:spcBef>
                <a:spcPts val="0"/>
              </a:spcBef>
              <a:spcAft>
                <a:spcPts val="0"/>
              </a:spcAft>
              <a:buNone/>
            </a:pPr>
            <a:r>
              <a:t/>
            </a:r>
            <a:endParaRPr b="1" sz="1900">
              <a:latin typeface="Poppins"/>
              <a:ea typeface="Poppins"/>
              <a:cs typeface="Poppins"/>
              <a:sym typeface="Poppins"/>
            </a:endParaRPr>
          </a:p>
          <a:p>
            <a:pPr indent="0" lvl="0" marL="457200" rtl="0" algn="l">
              <a:spcBef>
                <a:spcPts val="0"/>
              </a:spcBef>
              <a:spcAft>
                <a:spcPts val="0"/>
              </a:spcAft>
              <a:buNone/>
            </a:pPr>
            <a:r>
              <a:t/>
            </a:r>
            <a:endParaRPr b="1" sz="1900">
              <a:latin typeface="Poppins"/>
              <a:ea typeface="Poppins"/>
              <a:cs typeface="Poppins"/>
              <a:sym typeface="Poppins"/>
            </a:endParaRPr>
          </a:p>
          <a:p>
            <a:pPr indent="0" lvl="0" marL="0" rtl="0" algn="l">
              <a:spcBef>
                <a:spcPts val="0"/>
              </a:spcBef>
              <a:spcAft>
                <a:spcPts val="0"/>
              </a:spcAft>
              <a:buNone/>
            </a:pPr>
            <a:r>
              <a:t/>
            </a:r>
            <a:endParaRPr/>
          </a:p>
        </p:txBody>
      </p:sp>
      <p:sp>
        <p:nvSpPr>
          <p:cNvPr id="129" name="Google Shape;129;p22"/>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t>
            </a:r>
            <a:r>
              <a:rPr lang="en"/>
              <a:t>ow to communicate with partners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p23"/>
          <p:cNvSpPr txBox="1"/>
          <p:nvPr>
            <p:ph idx="1" type="body"/>
          </p:nvPr>
        </p:nvSpPr>
        <p:spPr>
          <a:xfrm>
            <a:off x="311700" y="1592800"/>
            <a:ext cx="8520600" cy="41328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Agency life is HECTIC</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Do not be afraid to follow up with your point of contact if they did not get back to you when promised</a:t>
            </a:r>
            <a:endParaRPr sz="1900"/>
          </a:p>
          <a:p>
            <a:pPr indent="0" lvl="0" marL="0" rtl="0" algn="l">
              <a:spcBef>
                <a:spcPts val="0"/>
              </a:spcBef>
              <a:spcAft>
                <a:spcPts val="0"/>
              </a:spcAft>
              <a:buNone/>
            </a:pPr>
            <a:r>
              <a:t/>
            </a:r>
            <a:endParaRPr sz="1900"/>
          </a:p>
          <a:p>
            <a:pPr indent="-349250" lvl="1" marL="914400" rtl="0" algn="l">
              <a:spcBef>
                <a:spcPts val="0"/>
              </a:spcBef>
              <a:spcAft>
                <a:spcPts val="0"/>
              </a:spcAft>
              <a:buSzPts val="1900"/>
              <a:buChar char="○"/>
            </a:pPr>
            <a:r>
              <a:rPr lang="en" sz="1900"/>
              <a:t>And be prepared to send another one after that...and that.</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36" name="Google Shape;136;p23"/>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communicate with partners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p24"/>
          <p:cNvSpPr txBox="1"/>
          <p:nvPr>
            <p:ph idx="1" type="body"/>
          </p:nvPr>
        </p:nvSpPr>
        <p:spPr>
          <a:xfrm>
            <a:off x="311700" y="1592800"/>
            <a:ext cx="8520600" cy="23781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CC Jordan and Michael on </a:t>
            </a:r>
            <a:r>
              <a:rPr b="1" lang="en" sz="1900">
                <a:latin typeface="Poppins"/>
                <a:ea typeface="Poppins"/>
                <a:cs typeface="Poppins"/>
                <a:sym typeface="Poppins"/>
              </a:rPr>
              <a:t>ALL agency communication!</a:t>
            </a:r>
            <a:r>
              <a:rPr lang="en" sz="1900"/>
              <a:t> (plz and thanks.) </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Jordan: </a:t>
            </a:r>
            <a:r>
              <a:rPr lang="en" sz="1900" u="sng">
                <a:solidFill>
                  <a:schemeClr val="hlink"/>
                </a:solidFill>
                <a:hlinkClick r:id="rId3"/>
              </a:rPr>
              <a:t>[email removed]</a:t>
            </a:r>
            <a:r>
              <a:rPr lang="en" sz="1900"/>
              <a:t> Michael: </a:t>
            </a:r>
            <a:r>
              <a:rPr lang="en" sz="1900" u="sng">
                <a:solidFill>
                  <a:schemeClr val="hlink"/>
                </a:solidFill>
                <a:hlinkClick r:id="rId4"/>
              </a:rPr>
              <a:t>[email removed]</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All deliverables being presented to the partner (decks + creative) must be sent 48 hours prior to your meeting.	</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Zach must see all creative assets before going to the partners! </a:t>
            </a:r>
            <a:endParaRPr sz="1900"/>
          </a:p>
          <a:p>
            <a:pPr indent="0" lvl="0" marL="0" rtl="0" algn="l">
              <a:spcBef>
                <a:spcPts val="0"/>
              </a:spcBef>
              <a:spcAft>
                <a:spcPts val="0"/>
              </a:spcAft>
              <a:buNone/>
            </a:pPr>
            <a:r>
              <a:t/>
            </a:r>
            <a:endParaRPr sz="1900"/>
          </a:p>
        </p:txBody>
      </p:sp>
      <p:sp>
        <p:nvSpPr>
          <p:cNvPr id="143" name="Google Shape;143;p24"/>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t>
            </a:r>
            <a:r>
              <a:rPr lang="en"/>
              <a:t>xample of how to phrase follow-up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p25"/>
          <p:cNvSpPr txBox="1"/>
          <p:nvPr>
            <p:ph idx="1" type="body"/>
          </p:nvPr>
        </p:nvSpPr>
        <p:spPr>
          <a:xfrm>
            <a:off x="311700" y="1592800"/>
            <a:ext cx="8520600" cy="4813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600"/>
              <a:t>Hi David and Shelby,</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 wanted to ensure that you received my below email, as I received a proposal for a meeting time tomorrow from Shelby earlier today! As I specified in my previous email, Tuesdays and Thursdays are generally difficult days to get our team together due to school obligations. Please let me know if there is a good time for me to call either of you and sort out our schedules, or if the times I suggested in my last email may work better!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Best,</a:t>
            </a:r>
            <a:endParaRPr sz="1600"/>
          </a:p>
          <a:p>
            <a:pPr indent="0" lvl="0" marL="0" rtl="0" algn="l">
              <a:spcBef>
                <a:spcPts val="0"/>
              </a:spcBef>
              <a:spcAft>
                <a:spcPts val="0"/>
              </a:spcAft>
              <a:buNone/>
            </a:pPr>
            <a:r>
              <a:rPr lang="en" sz="1600"/>
              <a:t>Kaylie</a:t>
            </a:r>
            <a:endParaRPr sz="16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sp>
        <p:nvSpPr>
          <p:cNvPr id="150" name="Google Shape;150;p25"/>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2268950" y="1900625"/>
            <a:ext cx="54009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successful meetings</a:t>
            </a:r>
            <a:endParaRPr/>
          </a:p>
        </p:txBody>
      </p:sp>
      <p:sp>
        <p:nvSpPr>
          <p:cNvPr id="156" name="Google Shape;156;p26"/>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t>
            </a:r>
            <a:r>
              <a:rPr lang="en"/>
              <a:t>he six steps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2" name="Google Shape;162;p27"/>
          <p:cNvSpPr txBox="1"/>
          <p:nvPr>
            <p:ph idx="1" type="body"/>
          </p:nvPr>
        </p:nvSpPr>
        <p:spPr>
          <a:xfrm>
            <a:off x="311700" y="1592800"/>
            <a:ext cx="8520600" cy="36942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Font typeface="Poppins"/>
              <a:buAutoNum type="arabicPeriod"/>
            </a:pPr>
            <a:r>
              <a:rPr b="1" lang="en" sz="1600">
                <a:latin typeface="Poppins"/>
                <a:ea typeface="Poppins"/>
                <a:cs typeface="Poppins"/>
                <a:sym typeface="Poppins"/>
              </a:rPr>
              <a:t>What are we trying to achieve?</a:t>
            </a:r>
            <a:br>
              <a:rPr b="1" lang="en" sz="1600">
                <a:latin typeface="Poppins"/>
                <a:ea typeface="Poppins"/>
                <a:cs typeface="Poppins"/>
                <a:sym typeface="Poppins"/>
              </a:rPr>
            </a:br>
            <a:endParaRPr b="1" sz="1600">
              <a:latin typeface="Poppins"/>
              <a:ea typeface="Poppins"/>
              <a:cs typeface="Poppins"/>
              <a:sym typeface="Poppins"/>
            </a:endParaRPr>
          </a:p>
          <a:p>
            <a:pPr indent="-330200" lvl="0" marL="457200" rtl="0" algn="l">
              <a:spcBef>
                <a:spcPts val="0"/>
              </a:spcBef>
              <a:spcAft>
                <a:spcPts val="0"/>
              </a:spcAft>
              <a:buSzPts val="1600"/>
              <a:buFont typeface="Poppins"/>
              <a:buAutoNum type="arabicPeriod"/>
            </a:pPr>
            <a:r>
              <a:rPr b="1" lang="en" sz="1600">
                <a:latin typeface="Poppins"/>
                <a:ea typeface="Poppins"/>
                <a:cs typeface="Poppins"/>
                <a:sym typeface="Poppins"/>
              </a:rPr>
              <a:t>What does success look like? </a:t>
            </a:r>
            <a:endParaRPr b="1" sz="1600">
              <a:latin typeface="Poppins"/>
              <a:ea typeface="Poppins"/>
              <a:cs typeface="Poppins"/>
              <a:sym typeface="Poppins"/>
            </a:endParaRPr>
          </a:p>
          <a:p>
            <a:pPr indent="0" lvl="0" marL="457200" rtl="0" algn="l">
              <a:spcBef>
                <a:spcPts val="0"/>
              </a:spcBef>
              <a:spcAft>
                <a:spcPts val="0"/>
              </a:spcAft>
              <a:buNone/>
            </a:pPr>
            <a:r>
              <a:t/>
            </a:r>
            <a:endParaRPr sz="1600"/>
          </a:p>
          <a:p>
            <a:pPr indent="-330200" lvl="0" marL="457200" rtl="0" algn="l">
              <a:spcBef>
                <a:spcPts val="0"/>
              </a:spcBef>
              <a:spcAft>
                <a:spcPts val="0"/>
              </a:spcAft>
              <a:buSzPts val="1600"/>
              <a:buFont typeface="Poppins"/>
              <a:buAutoNum type="arabicPeriod"/>
            </a:pPr>
            <a:r>
              <a:rPr b="1" lang="en" sz="1600">
                <a:latin typeface="Poppins"/>
                <a:ea typeface="Poppins"/>
                <a:cs typeface="Poppins"/>
                <a:sym typeface="Poppins"/>
              </a:rPr>
              <a:t>Produce results </a:t>
            </a:r>
            <a:r>
              <a:rPr lang="en" sz="1600"/>
              <a:t>(AKA Put in werk) accounts must delegate and contribute -- especially with strategy work</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Font typeface="Poppins"/>
              <a:buAutoNum type="arabicPeriod"/>
            </a:pPr>
            <a:r>
              <a:rPr b="1" lang="en" sz="1600">
                <a:latin typeface="Poppins"/>
                <a:ea typeface="Poppins"/>
                <a:cs typeface="Poppins"/>
                <a:sym typeface="Poppins"/>
              </a:rPr>
              <a:t>Consistent communication: </a:t>
            </a:r>
            <a:r>
              <a:rPr lang="en" sz="1600"/>
              <a:t>with agency and team</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Font typeface="Poppins"/>
              <a:buAutoNum type="arabicPeriod"/>
            </a:pPr>
            <a:r>
              <a:rPr b="1" lang="en" sz="1600">
                <a:latin typeface="Poppins"/>
                <a:ea typeface="Poppins"/>
                <a:cs typeface="Poppins"/>
                <a:sym typeface="Poppins"/>
              </a:rPr>
              <a:t>Meet as a project team: </a:t>
            </a:r>
            <a:r>
              <a:rPr lang="en" sz="1600"/>
              <a:t>find a consistent weekday if possible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Font typeface="Poppins"/>
              <a:buAutoNum type="arabicPeriod"/>
            </a:pPr>
            <a:r>
              <a:rPr b="1" lang="en" sz="1600">
                <a:latin typeface="Poppins"/>
                <a:ea typeface="Poppins"/>
                <a:cs typeface="Poppins"/>
                <a:sym typeface="Poppins"/>
              </a:rPr>
              <a:t>Final Pitch: </a:t>
            </a:r>
            <a:r>
              <a:rPr lang="en" sz="1600"/>
              <a:t>rehearse, rehearse, rehearse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163" name="Google Shape;163;p27"/>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schedule a meeting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9" name="Google Shape;169;p28"/>
          <p:cNvSpPr txBox="1"/>
          <p:nvPr>
            <p:ph idx="1" type="body"/>
          </p:nvPr>
        </p:nvSpPr>
        <p:spPr>
          <a:xfrm>
            <a:off x="311700" y="1440400"/>
            <a:ext cx="8520600" cy="33246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Typically, each project team will meet with the agency partner </a:t>
            </a:r>
            <a:r>
              <a:rPr b="1" lang="en" sz="1600">
                <a:latin typeface="Poppins"/>
                <a:ea typeface="Poppins"/>
                <a:cs typeface="Poppins"/>
                <a:sym typeface="Poppins"/>
              </a:rPr>
              <a:t>~4 separate times</a:t>
            </a:r>
            <a:endParaRPr b="1" sz="1600">
              <a:latin typeface="Poppins"/>
              <a:ea typeface="Poppins"/>
              <a:cs typeface="Poppins"/>
              <a:sym typeface="Poppins"/>
            </a:endParaRPr>
          </a:p>
          <a:p>
            <a:pPr indent="0" lvl="0" marL="457200" rtl="0" algn="l">
              <a:spcBef>
                <a:spcPts val="0"/>
              </a:spcBef>
              <a:spcAft>
                <a:spcPts val="0"/>
              </a:spcAft>
              <a:buNone/>
            </a:pPr>
            <a:r>
              <a:t/>
            </a:r>
            <a:endParaRPr b="1" sz="1600">
              <a:latin typeface="Poppins"/>
              <a:ea typeface="Poppins"/>
              <a:cs typeface="Poppins"/>
              <a:sym typeface="Poppins"/>
            </a:endParaRPr>
          </a:p>
          <a:p>
            <a:pPr indent="-330200" lvl="1" marL="914400" rtl="0" algn="l">
              <a:spcBef>
                <a:spcPts val="0"/>
              </a:spcBef>
              <a:spcAft>
                <a:spcPts val="0"/>
              </a:spcAft>
              <a:buSzPts val="1600"/>
              <a:buChar char="○"/>
            </a:pPr>
            <a:r>
              <a:rPr lang="en" sz="1600"/>
              <a:t>Kickoff Meeting, Strategy Presentation, Present Ideas off Insights, Final Pitch </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b="1" lang="en" sz="1600">
                <a:latin typeface="Poppins"/>
                <a:ea typeface="Poppins"/>
                <a:cs typeface="Poppins"/>
                <a:sym typeface="Poppins"/>
              </a:rPr>
              <a:t>Number of meetings can vary </a:t>
            </a:r>
            <a:r>
              <a:rPr lang="en" sz="1600"/>
              <a:t>due to the type of project, the agency, and the wants/needs of the project team</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When coordinating a time/date to meet with the agency partner, there MUST be at least</a:t>
            </a:r>
            <a:r>
              <a:rPr b="1" lang="en" sz="1600">
                <a:latin typeface="Poppins"/>
                <a:ea typeface="Poppins"/>
                <a:cs typeface="Poppins"/>
                <a:sym typeface="Poppins"/>
              </a:rPr>
              <a:t> 1 E-board executive present!</a:t>
            </a:r>
            <a:endParaRPr b="1" sz="1600">
              <a:latin typeface="Poppins"/>
              <a:ea typeface="Poppins"/>
              <a:cs typeface="Poppins"/>
              <a:sym typeface="Poppins"/>
            </a:endParaRPr>
          </a:p>
          <a:p>
            <a:pPr indent="0" lvl="0" marL="457200" rtl="0" algn="l">
              <a:spcBef>
                <a:spcPts val="0"/>
              </a:spcBef>
              <a:spcAft>
                <a:spcPts val="0"/>
              </a:spcAft>
              <a:buNone/>
            </a:pPr>
            <a:r>
              <a:t/>
            </a:r>
            <a:endParaRPr b="1" sz="1600">
              <a:latin typeface="Poppins"/>
              <a:ea typeface="Poppins"/>
              <a:cs typeface="Poppins"/>
              <a:sym typeface="Poppins"/>
            </a:endParaRPr>
          </a:p>
          <a:p>
            <a:pPr indent="-330200" lvl="1" marL="914400" rtl="0" algn="l">
              <a:spcBef>
                <a:spcPts val="0"/>
              </a:spcBef>
              <a:spcAft>
                <a:spcPts val="0"/>
              </a:spcAft>
              <a:buSzPts val="1600"/>
              <a:buChar char="○"/>
            </a:pPr>
            <a:r>
              <a:rPr lang="en" sz="1600"/>
              <a:t>Always helps to have a familiar face cheering you on and can help answer and ask any questions during the meeting</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b="1" lang="en" sz="1600">
                <a:latin typeface="Poppins"/>
                <a:ea typeface="Poppins"/>
                <a:cs typeface="Poppins"/>
                <a:sym typeface="Poppins"/>
              </a:rPr>
              <a:t>Google Calendar </a:t>
            </a:r>
            <a:r>
              <a:rPr lang="en" sz="1600"/>
              <a:t>Invite is a </a:t>
            </a:r>
            <a:r>
              <a:rPr b="1" lang="en" sz="1600">
                <a:latin typeface="Poppins"/>
                <a:ea typeface="Poppins"/>
                <a:cs typeface="Poppins"/>
                <a:sym typeface="Poppins"/>
              </a:rPr>
              <a:t>must</a:t>
            </a:r>
            <a:endParaRPr b="1" sz="1600">
              <a:latin typeface="Poppins"/>
              <a:ea typeface="Poppins"/>
              <a:cs typeface="Poppins"/>
              <a:sym typeface="Poppins"/>
            </a:endParaRPr>
          </a:p>
          <a:p>
            <a:pPr indent="0" lvl="0" marL="457200" rtl="0" algn="l">
              <a:spcBef>
                <a:spcPts val="0"/>
              </a:spcBef>
              <a:spcAft>
                <a:spcPts val="0"/>
              </a:spcAft>
              <a:buNone/>
            </a:pPr>
            <a:r>
              <a:t/>
            </a:r>
            <a:endParaRPr sz="1600"/>
          </a:p>
        </p:txBody>
      </p:sp>
      <p:sp>
        <p:nvSpPr>
          <p:cNvPr id="170" name="Google Shape;170;p28"/>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early is on time, on time is late...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29"/>
          <p:cNvSpPr txBox="1"/>
          <p:nvPr>
            <p:ph idx="1" type="body"/>
          </p:nvPr>
        </p:nvSpPr>
        <p:spPr>
          <a:xfrm>
            <a:off x="311700" y="1288000"/>
            <a:ext cx="8520600" cy="31401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For reals…  </a:t>
            </a:r>
            <a:r>
              <a:rPr b="1" lang="en" sz="1600">
                <a:latin typeface="Poppins"/>
                <a:ea typeface="Poppins"/>
                <a:cs typeface="Poppins"/>
                <a:sym typeface="Poppins"/>
              </a:rPr>
              <a:t>Even one minute late is showing disrespect for their time</a:t>
            </a:r>
            <a:endParaRPr b="1" sz="1600">
              <a:latin typeface="Poppins"/>
              <a:ea typeface="Poppins"/>
              <a:cs typeface="Poppins"/>
              <a:sym typeface="Poppins"/>
            </a:endParaRPr>
          </a:p>
          <a:p>
            <a:pPr indent="-330200" lvl="0" marL="457200" rtl="0" algn="l">
              <a:spcBef>
                <a:spcPts val="0"/>
              </a:spcBef>
              <a:spcAft>
                <a:spcPts val="0"/>
              </a:spcAft>
              <a:buSzPts val="1600"/>
              <a:buChar char="●"/>
            </a:pPr>
            <a:r>
              <a:t/>
            </a:r>
            <a:endParaRPr sz="1600"/>
          </a:p>
          <a:p>
            <a:pPr indent="-330200" lvl="0" marL="457200" rtl="0" algn="l">
              <a:spcBef>
                <a:spcPts val="0"/>
              </a:spcBef>
              <a:spcAft>
                <a:spcPts val="0"/>
              </a:spcAft>
              <a:buSzPts val="1600"/>
              <a:buFont typeface="Poppins"/>
              <a:buChar char="●"/>
            </a:pPr>
            <a:r>
              <a:rPr b="1" lang="en" sz="1600">
                <a:latin typeface="Poppins"/>
                <a:ea typeface="Poppins"/>
                <a:cs typeface="Poppins"/>
                <a:sym typeface="Poppins"/>
              </a:rPr>
              <a:t>If you are late…  CALL IT OUT</a:t>
            </a:r>
            <a:endParaRPr b="1" sz="1600">
              <a:latin typeface="Poppins"/>
              <a:ea typeface="Poppins"/>
              <a:cs typeface="Poppins"/>
              <a:sym typeface="Poppins"/>
            </a:endParaRPr>
          </a:p>
          <a:p>
            <a:pPr indent="0" lvl="0" marL="914400" rtl="0" algn="l">
              <a:spcBef>
                <a:spcPts val="0"/>
              </a:spcBef>
              <a:spcAft>
                <a:spcPts val="0"/>
              </a:spcAft>
              <a:buNone/>
            </a:pPr>
            <a:r>
              <a:t/>
            </a:r>
            <a:endParaRPr b="1" sz="1600">
              <a:latin typeface="Poppins"/>
              <a:ea typeface="Poppins"/>
              <a:cs typeface="Poppins"/>
              <a:sym typeface="Poppins"/>
            </a:endParaRPr>
          </a:p>
          <a:p>
            <a:pPr indent="-330200" lvl="0" marL="457200" rtl="0" algn="l">
              <a:spcBef>
                <a:spcPts val="0"/>
              </a:spcBef>
              <a:spcAft>
                <a:spcPts val="0"/>
              </a:spcAft>
              <a:buSzPts val="1600"/>
              <a:buChar char="●"/>
            </a:pPr>
            <a:r>
              <a:rPr lang="en" sz="1600"/>
              <a:t>A genuine apology let’s the client know you recognize their time and it’s valuable</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Alert the second you know you will be late </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b="1" lang="en" sz="1600">
                <a:latin typeface="Poppins"/>
                <a:ea typeface="Poppins"/>
                <a:cs typeface="Poppins"/>
                <a:sym typeface="Poppins"/>
              </a:rPr>
              <a:t>Preparation is key</a:t>
            </a:r>
            <a:r>
              <a:rPr lang="en" sz="1600"/>
              <a:t>… Find ways to move quickly from one meeting to the next</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Download conference software to your device(s)</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Meetings will be in person or virtual, regardless, be on time and be flexible if the agency wants to meet in person or virtual</a:t>
            </a:r>
            <a:endParaRPr sz="1600"/>
          </a:p>
          <a:p>
            <a:pPr indent="0" lvl="0" marL="914400" rtl="0" algn="l">
              <a:spcBef>
                <a:spcPts val="0"/>
              </a:spcBef>
              <a:spcAft>
                <a:spcPts val="0"/>
              </a:spcAft>
              <a:buNone/>
            </a:pPr>
            <a:r>
              <a:t/>
            </a:r>
            <a:endParaRPr sz="1600"/>
          </a:p>
        </p:txBody>
      </p:sp>
      <p:sp>
        <p:nvSpPr>
          <p:cNvPr id="177" name="Google Shape;177;p29"/>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have an agenda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3" name="Google Shape;183;p30"/>
          <p:cNvSpPr txBox="1"/>
          <p:nvPr>
            <p:ph idx="1" type="body"/>
          </p:nvPr>
        </p:nvSpPr>
        <p:spPr>
          <a:xfrm>
            <a:off x="311700" y="1288000"/>
            <a:ext cx="8520600" cy="36942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Send it the day before the meeting (or at minimum 2 hours prior to meeting)</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Keep it brief</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Font typeface="Poppins"/>
              <a:buChar char="●"/>
            </a:pPr>
            <a:r>
              <a:rPr b="1" lang="en" sz="1600">
                <a:latin typeface="Poppins"/>
                <a:ea typeface="Poppins"/>
                <a:cs typeface="Poppins"/>
                <a:sym typeface="Poppins"/>
              </a:rPr>
              <a:t>An agenda for your team meetings AND agency meetings</a:t>
            </a:r>
            <a:endParaRPr b="1" sz="1600">
              <a:latin typeface="Poppins"/>
              <a:ea typeface="Poppins"/>
              <a:cs typeface="Poppins"/>
              <a:sym typeface="Poppins"/>
            </a:endParaRPr>
          </a:p>
          <a:p>
            <a:pPr indent="0" lvl="0" marL="137160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What is BRIEF??</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a:p>
            <a:pPr indent="0" lvl="0" marL="914400" rtl="0" algn="l">
              <a:spcBef>
                <a:spcPts val="0"/>
              </a:spcBef>
              <a:spcAft>
                <a:spcPts val="0"/>
              </a:spcAft>
              <a:buNone/>
            </a:pPr>
            <a:r>
              <a:t/>
            </a:r>
            <a:endParaRPr sz="1600"/>
          </a:p>
        </p:txBody>
      </p:sp>
      <p:sp>
        <p:nvSpPr>
          <p:cNvPr id="184" name="Google Shape;184;p30"/>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a:t>
            </a:r>
            <a:r>
              <a:rPr lang="en"/>
              <a:t>genda examples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31"/>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
        <p:nvSpPr>
          <p:cNvPr id="191" name="Google Shape;191;p31"/>
          <p:cNvSpPr txBox="1"/>
          <p:nvPr/>
        </p:nvSpPr>
        <p:spPr>
          <a:xfrm>
            <a:off x="403521" y="1964622"/>
            <a:ext cx="3458400" cy="3512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ED7948"/>
              </a:buClr>
              <a:buSzPts val="1200"/>
              <a:buFont typeface="Poppins"/>
              <a:buChar char="●"/>
            </a:pPr>
            <a:r>
              <a:rPr lang="en" sz="1200">
                <a:latin typeface="Poppins"/>
                <a:ea typeface="Poppins"/>
                <a:cs typeface="Poppins"/>
                <a:sym typeface="Poppins"/>
              </a:rPr>
              <a:t>Introductions</a:t>
            </a:r>
            <a:endParaRPr sz="1200">
              <a:latin typeface="Poppins"/>
              <a:ea typeface="Poppins"/>
              <a:cs typeface="Poppins"/>
              <a:sym typeface="Poppins"/>
            </a:endParaRPr>
          </a:p>
          <a:p>
            <a:pPr indent="-304800" lvl="0" marL="457200" marR="0" rtl="0" algn="l">
              <a:lnSpc>
                <a:spcPct val="115000"/>
              </a:lnSpc>
              <a:spcBef>
                <a:spcPts val="0"/>
              </a:spcBef>
              <a:spcAft>
                <a:spcPts val="0"/>
              </a:spcAft>
              <a:buClr>
                <a:srgbClr val="ED7948"/>
              </a:buClr>
              <a:buSzPts val="1200"/>
              <a:buFont typeface="Poppins"/>
              <a:buChar char="●"/>
            </a:pPr>
            <a:r>
              <a:rPr lang="en" sz="1200">
                <a:latin typeface="Poppins"/>
                <a:ea typeface="Poppins"/>
                <a:cs typeface="Poppins"/>
                <a:sym typeface="Poppins"/>
              </a:rPr>
              <a:t>Housekeeping items</a:t>
            </a:r>
            <a:endParaRPr sz="1200">
              <a:latin typeface="Poppins"/>
              <a:ea typeface="Poppins"/>
              <a:cs typeface="Poppins"/>
              <a:sym typeface="Poppins"/>
            </a:endParaRPr>
          </a:p>
          <a:p>
            <a:pPr indent="-304800" lvl="0" marL="457200" marR="0" rtl="0" algn="l">
              <a:lnSpc>
                <a:spcPct val="115000"/>
              </a:lnSpc>
              <a:spcBef>
                <a:spcPts val="0"/>
              </a:spcBef>
              <a:spcAft>
                <a:spcPts val="0"/>
              </a:spcAft>
              <a:buClr>
                <a:srgbClr val="ED7948"/>
              </a:buClr>
              <a:buSzPts val="1200"/>
              <a:buFont typeface="Poppins"/>
              <a:buChar char="●"/>
            </a:pPr>
            <a:r>
              <a:rPr lang="en" sz="1200">
                <a:latin typeface="Poppins"/>
                <a:ea typeface="Poppins"/>
                <a:cs typeface="Poppins"/>
                <a:sym typeface="Poppins"/>
              </a:rPr>
              <a:t>Performance review</a:t>
            </a:r>
            <a:endParaRPr sz="1200">
              <a:latin typeface="Poppins"/>
              <a:ea typeface="Poppins"/>
              <a:cs typeface="Poppins"/>
              <a:sym typeface="Poppins"/>
            </a:endParaRPr>
          </a:p>
          <a:p>
            <a:pPr indent="-304800" lvl="0" marL="457200" marR="0" rtl="0" algn="l">
              <a:lnSpc>
                <a:spcPct val="115000"/>
              </a:lnSpc>
              <a:spcBef>
                <a:spcPts val="0"/>
              </a:spcBef>
              <a:spcAft>
                <a:spcPts val="0"/>
              </a:spcAft>
              <a:buClr>
                <a:srgbClr val="ED7948"/>
              </a:buClr>
              <a:buSzPts val="1200"/>
              <a:buFont typeface="Poppins"/>
              <a:buChar char="●"/>
            </a:pPr>
            <a:r>
              <a:rPr lang="en" sz="1200">
                <a:latin typeface="Poppins"/>
                <a:ea typeface="Poppins"/>
                <a:cs typeface="Poppins"/>
                <a:sym typeface="Poppins"/>
              </a:rPr>
              <a:t>Recap of action items</a:t>
            </a:r>
            <a:endParaRPr sz="1200">
              <a:latin typeface="Poppins"/>
              <a:ea typeface="Poppins"/>
              <a:cs typeface="Poppins"/>
              <a:sym typeface="Poppins"/>
            </a:endParaRPr>
          </a:p>
          <a:p>
            <a:pPr indent="-304800" lvl="0" marL="457200" marR="0" rtl="0" algn="l">
              <a:lnSpc>
                <a:spcPct val="115000"/>
              </a:lnSpc>
              <a:spcBef>
                <a:spcPts val="0"/>
              </a:spcBef>
              <a:spcAft>
                <a:spcPts val="0"/>
              </a:spcAft>
              <a:buClr>
                <a:srgbClr val="ED7948"/>
              </a:buClr>
              <a:buSzPts val="1200"/>
              <a:buFont typeface="Poppins"/>
              <a:buChar char="●"/>
            </a:pPr>
            <a:r>
              <a:rPr lang="en" sz="1200">
                <a:latin typeface="Poppins"/>
                <a:ea typeface="Poppins"/>
                <a:cs typeface="Poppins"/>
                <a:sym typeface="Poppins"/>
              </a:rPr>
              <a:t>Next steps and owners</a:t>
            </a:r>
            <a:endParaRPr sz="1200">
              <a:latin typeface="Poppins"/>
              <a:ea typeface="Poppins"/>
              <a:cs typeface="Poppins"/>
              <a:sym typeface="Poppins"/>
            </a:endParaRPr>
          </a:p>
          <a:p>
            <a:pPr indent="0" lvl="0" marL="457200" rtl="0" algn="l">
              <a:lnSpc>
                <a:spcPct val="115000"/>
              </a:lnSpc>
              <a:spcBef>
                <a:spcPts val="0"/>
              </a:spcBef>
              <a:spcAft>
                <a:spcPts val="0"/>
              </a:spcAft>
              <a:buNone/>
            </a:pPr>
            <a:r>
              <a:t/>
            </a:r>
            <a:endParaRPr b="1" sz="1800">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b="1" sz="1800">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1800">
              <a:solidFill>
                <a:srgbClr val="000000"/>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1800">
              <a:latin typeface="Trebuchet MS"/>
              <a:ea typeface="Trebuchet MS"/>
              <a:cs typeface="Trebuchet MS"/>
              <a:sym typeface="Trebuchet MS"/>
            </a:endParaRPr>
          </a:p>
          <a:p>
            <a:pPr indent="0" lvl="0" marL="0" rtl="0" algn="l">
              <a:spcBef>
                <a:spcPts val="0"/>
              </a:spcBef>
              <a:spcAft>
                <a:spcPts val="0"/>
              </a:spcAft>
              <a:buNone/>
            </a:pPr>
            <a:r>
              <a:t/>
            </a:r>
            <a:endParaRPr sz="2400">
              <a:latin typeface="Trebuchet MS"/>
              <a:ea typeface="Trebuchet MS"/>
              <a:cs typeface="Trebuchet MS"/>
              <a:sym typeface="Trebuchet MS"/>
            </a:endParaRPr>
          </a:p>
          <a:p>
            <a:pPr indent="0" lvl="0" marL="0" rtl="0" algn="l">
              <a:spcBef>
                <a:spcPts val="0"/>
              </a:spcBef>
              <a:spcAft>
                <a:spcPts val="0"/>
              </a:spcAft>
              <a:buNone/>
            </a:pPr>
            <a:r>
              <a:t/>
            </a:r>
            <a:endParaRPr sz="1800">
              <a:latin typeface="Trebuchet MS"/>
              <a:ea typeface="Trebuchet MS"/>
              <a:cs typeface="Trebuchet MS"/>
              <a:sym typeface="Trebuchet MS"/>
            </a:endParaRPr>
          </a:p>
          <a:p>
            <a:pPr indent="0" lvl="0" marL="0" rtl="0" algn="l">
              <a:spcBef>
                <a:spcPts val="0"/>
              </a:spcBef>
              <a:spcAft>
                <a:spcPts val="0"/>
              </a:spcAft>
              <a:buClr>
                <a:srgbClr val="000000"/>
              </a:buClr>
              <a:buSzPts val="1100"/>
              <a:buFont typeface="Arial"/>
              <a:buNone/>
            </a:pPr>
            <a:r>
              <a:t/>
            </a:r>
            <a:endParaRPr sz="1800">
              <a:latin typeface="Trebuchet MS"/>
              <a:ea typeface="Trebuchet MS"/>
              <a:cs typeface="Trebuchet MS"/>
              <a:sym typeface="Trebuchet MS"/>
            </a:endParaRPr>
          </a:p>
          <a:p>
            <a:pPr indent="0" lvl="0" marL="0" rtl="0" algn="l">
              <a:spcBef>
                <a:spcPts val="0"/>
              </a:spcBef>
              <a:spcAft>
                <a:spcPts val="0"/>
              </a:spcAft>
              <a:buNone/>
            </a:pPr>
            <a:r>
              <a:t/>
            </a:r>
            <a:endParaRPr sz="1800">
              <a:latin typeface="Trebuchet MS"/>
              <a:ea typeface="Trebuchet MS"/>
              <a:cs typeface="Trebuchet MS"/>
              <a:sym typeface="Trebuchet MS"/>
            </a:endParaRPr>
          </a:p>
        </p:txBody>
      </p:sp>
      <p:sp>
        <p:nvSpPr>
          <p:cNvPr id="192" name="Google Shape;192;p31"/>
          <p:cNvSpPr txBox="1"/>
          <p:nvPr/>
        </p:nvSpPr>
        <p:spPr>
          <a:xfrm>
            <a:off x="4686020" y="1964622"/>
            <a:ext cx="3934500" cy="4282800"/>
          </a:xfrm>
          <a:prstGeom prst="rect">
            <a:avLst/>
          </a:prstGeom>
          <a:noFill/>
          <a:ln>
            <a:noFill/>
          </a:ln>
        </p:spPr>
        <p:txBody>
          <a:bodyPr anchorCtr="0" anchor="t" bIns="91425" lIns="91425" spcFirstLastPara="1" rIns="91425" wrap="square" tIns="91425">
            <a:noAutofit/>
          </a:bodyPr>
          <a:lstStyle/>
          <a:p>
            <a:pPr indent="-273050" lvl="0" marL="457200" marR="0" rtl="0" algn="l">
              <a:lnSpc>
                <a:spcPct val="115000"/>
              </a:lnSpc>
              <a:spcBef>
                <a:spcPts val="0"/>
              </a:spcBef>
              <a:spcAft>
                <a:spcPts val="0"/>
              </a:spcAft>
              <a:buClr>
                <a:srgbClr val="ED7948"/>
              </a:buClr>
              <a:buSzPts val="700"/>
              <a:buFont typeface="Poppins"/>
              <a:buChar char="●"/>
            </a:pPr>
            <a:r>
              <a:rPr lang="en" sz="700">
                <a:latin typeface="Poppins"/>
                <a:ea typeface="Poppins"/>
                <a:cs typeface="Poppins"/>
                <a:sym typeface="Poppins"/>
              </a:rPr>
              <a:t>Start with introductions</a:t>
            </a:r>
            <a:endParaRPr sz="700">
              <a:latin typeface="Poppins"/>
              <a:ea typeface="Poppins"/>
              <a:cs typeface="Poppins"/>
              <a:sym typeface="Poppins"/>
            </a:endParaRPr>
          </a:p>
          <a:p>
            <a:pPr indent="-273050" lvl="1" marL="914400" marR="0" rtl="0" algn="l">
              <a:lnSpc>
                <a:spcPct val="115000"/>
              </a:lnSpc>
              <a:spcBef>
                <a:spcPts val="0"/>
              </a:spcBef>
              <a:spcAft>
                <a:spcPts val="0"/>
              </a:spcAft>
              <a:buSzPts val="700"/>
              <a:buFont typeface="Poppins"/>
              <a:buChar char="○"/>
            </a:pPr>
            <a:r>
              <a:rPr lang="en" sz="700">
                <a:latin typeface="Poppins"/>
                <a:ea typeface="Poppins"/>
                <a:cs typeface="Poppins"/>
                <a:sym typeface="Poppins"/>
              </a:rPr>
              <a:t>First I will introduce myself how long I’ve been here, then the director, the analyst, reporting manager, and my dog. </a:t>
            </a:r>
            <a:endParaRPr sz="700">
              <a:latin typeface="Poppins"/>
              <a:ea typeface="Poppins"/>
              <a:cs typeface="Poppins"/>
              <a:sym typeface="Poppins"/>
            </a:endParaRPr>
          </a:p>
          <a:p>
            <a:pPr indent="-273050" lvl="0" marL="457200" marR="0" rtl="0" algn="l">
              <a:lnSpc>
                <a:spcPct val="115000"/>
              </a:lnSpc>
              <a:spcBef>
                <a:spcPts val="0"/>
              </a:spcBef>
              <a:spcAft>
                <a:spcPts val="0"/>
              </a:spcAft>
              <a:buClr>
                <a:srgbClr val="ED7948"/>
              </a:buClr>
              <a:buSzPts val="700"/>
              <a:buFont typeface="Poppins"/>
              <a:buChar char="●"/>
            </a:pPr>
            <a:r>
              <a:rPr lang="en" sz="700">
                <a:latin typeface="Poppins"/>
                <a:ea typeface="Poppins"/>
                <a:cs typeface="Poppins"/>
                <a:sym typeface="Poppins"/>
              </a:rPr>
              <a:t>We will tackle housekeeping items</a:t>
            </a:r>
            <a:endParaRPr sz="700">
              <a:latin typeface="Poppins"/>
              <a:ea typeface="Poppins"/>
              <a:cs typeface="Poppins"/>
              <a:sym typeface="Poppins"/>
            </a:endParaRPr>
          </a:p>
          <a:p>
            <a:pPr indent="-273050" lvl="1" marL="914400" marR="0" rtl="0" algn="l">
              <a:lnSpc>
                <a:spcPct val="115000"/>
              </a:lnSpc>
              <a:spcBef>
                <a:spcPts val="0"/>
              </a:spcBef>
              <a:spcAft>
                <a:spcPts val="0"/>
              </a:spcAft>
              <a:buSzPts val="700"/>
              <a:buFont typeface="Poppins"/>
              <a:buChar char="○"/>
            </a:pPr>
            <a:r>
              <a:rPr lang="en" sz="700">
                <a:latin typeface="Poppins"/>
                <a:ea typeface="Poppins"/>
                <a:cs typeface="Poppins"/>
                <a:sym typeface="Poppins"/>
              </a:rPr>
              <a:t>We will discuss how often we will have meetings, preference in communication, your favorite food and how great the Kansas Jayhawks are. </a:t>
            </a:r>
            <a:endParaRPr sz="700">
              <a:latin typeface="Poppins"/>
              <a:ea typeface="Poppins"/>
              <a:cs typeface="Poppins"/>
              <a:sym typeface="Poppins"/>
            </a:endParaRPr>
          </a:p>
          <a:p>
            <a:pPr indent="-273050" lvl="0" marL="457200" marR="0" rtl="0" algn="l">
              <a:lnSpc>
                <a:spcPct val="115000"/>
              </a:lnSpc>
              <a:spcBef>
                <a:spcPts val="0"/>
              </a:spcBef>
              <a:spcAft>
                <a:spcPts val="0"/>
              </a:spcAft>
              <a:buClr>
                <a:srgbClr val="ED7948"/>
              </a:buClr>
              <a:buSzPts val="700"/>
              <a:buFont typeface="Poppins"/>
              <a:buChar char="●"/>
            </a:pPr>
            <a:r>
              <a:rPr lang="en" sz="700">
                <a:latin typeface="Poppins"/>
                <a:ea typeface="Poppins"/>
                <a:cs typeface="Poppins"/>
                <a:sym typeface="Poppins"/>
              </a:rPr>
              <a:t>Reviewing performance of all paid media campaigns and metrics. </a:t>
            </a:r>
            <a:endParaRPr sz="700">
              <a:latin typeface="Poppins"/>
              <a:ea typeface="Poppins"/>
              <a:cs typeface="Poppins"/>
              <a:sym typeface="Poppins"/>
            </a:endParaRPr>
          </a:p>
          <a:p>
            <a:pPr indent="-273050" lvl="1" marL="914400" marR="0" rtl="0" algn="l">
              <a:lnSpc>
                <a:spcPct val="115000"/>
              </a:lnSpc>
              <a:spcBef>
                <a:spcPts val="0"/>
              </a:spcBef>
              <a:spcAft>
                <a:spcPts val="0"/>
              </a:spcAft>
              <a:buSzPts val="700"/>
              <a:buFont typeface="Poppins"/>
              <a:buChar char="○"/>
            </a:pPr>
            <a:r>
              <a:rPr lang="en" sz="700">
                <a:latin typeface="Poppins"/>
                <a:ea typeface="Poppins"/>
                <a:cs typeface="Poppins"/>
                <a:sym typeface="Poppins"/>
              </a:rPr>
              <a:t>We will review each region in depth looking at impressions, clicks, CTR, spend, Conv. Rate, CPA and how awesome I am at optimizing your campaigns. </a:t>
            </a:r>
            <a:endParaRPr sz="700">
              <a:latin typeface="Poppins"/>
              <a:ea typeface="Poppins"/>
              <a:cs typeface="Poppins"/>
              <a:sym typeface="Poppins"/>
            </a:endParaRPr>
          </a:p>
          <a:p>
            <a:pPr indent="-273050" lvl="0" marL="457200" marR="0" rtl="0" algn="l">
              <a:lnSpc>
                <a:spcPct val="115000"/>
              </a:lnSpc>
              <a:spcBef>
                <a:spcPts val="0"/>
              </a:spcBef>
              <a:spcAft>
                <a:spcPts val="0"/>
              </a:spcAft>
              <a:buClr>
                <a:srgbClr val="ED7948"/>
              </a:buClr>
              <a:buSzPts val="700"/>
              <a:buFont typeface="Poppins"/>
              <a:buChar char="●"/>
            </a:pPr>
            <a:r>
              <a:rPr lang="en" sz="700">
                <a:latin typeface="Poppins"/>
                <a:ea typeface="Poppins"/>
                <a:cs typeface="Poppins"/>
                <a:sym typeface="Poppins"/>
              </a:rPr>
              <a:t>Discuss action items as well as timelines. </a:t>
            </a:r>
            <a:endParaRPr sz="700">
              <a:latin typeface="Poppins"/>
              <a:ea typeface="Poppins"/>
              <a:cs typeface="Poppins"/>
              <a:sym typeface="Poppins"/>
            </a:endParaRPr>
          </a:p>
          <a:p>
            <a:pPr indent="-273050" lvl="1" marL="914400" marR="0" rtl="0" algn="l">
              <a:lnSpc>
                <a:spcPct val="115000"/>
              </a:lnSpc>
              <a:spcBef>
                <a:spcPts val="0"/>
              </a:spcBef>
              <a:spcAft>
                <a:spcPts val="0"/>
              </a:spcAft>
              <a:buSzPts val="700"/>
              <a:buFont typeface="Poppins"/>
              <a:buChar char="○"/>
            </a:pPr>
            <a:r>
              <a:rPr lang="en" sz="700">
                <a:latin typeface="Poppins"/>
                <a:ea typeface="Poppins"/>
                <a:cs typeface="Poppins"/>
                <a:sym typeface="Poppins"/>
              </a:rPr>
              <a:t>We will discuss all the action items we had from the beginning of the call and then figure out when we will get everything done. </a:t>
            </a:r>
            <a:endParaRPr sz="700">
              <a:latin typeface="Poppins"/>
              <a:ea typeface="Poppins"/>
              <a:cs typeface="Poppins"/>
              <a:sym typeface="Poppins"/>
            </a:endParaRPr>
          </a:p>
          <a:p>
            <a:pPr indent="-273050" lvl="0" marL="457200" marR="0" rtl="0" algn="l">
              <a:lnSpc>
                <a:spcPct val="115000"/>
              </a:lnSpc>
              <a:spcBef>
                <a:spcPts val="0"/>
              </a:spcBef>
              <a:spcAft>
                <a:spcPts val="0"/>
              </a:spcAft>
              <a:buClr>
                <a:srgbClr val="ED7948"/>
              </a:buClr>
              <a:buSzPts val="700"/>
              <a:buFont typeface="Poppins"/>
              <a:buChar char="●"/>
            </a:pPr>
            <a:r>
              <a:rPr lang="en" sz="700">
                <a:latin typeface="Poppins"/>
                <a:ea typeface="Poppins"/>
                <a:cs typeface="Poppins"/>
                <a:sym typeface="Poppins"/>
              </a:rPr>
              <a:t>Discuss next steps and assign owners, deadlines and everything in between. </a:t>
            </a:r>
            <a:endParaRPr sz="700">
              <a:latin typeface="Poppins"/>
              <a:ea typeface="Poppins"/>
              <a:cs typeface="Poppins"/>
              <a:sym typeface="Poppins"/>
            </a:endParaRPr>
          </a:p>
          <a:p>
            <a:pPr indent="-273050" lvl="1" marL="914400" marR="0" rtl="0" algn="l">
              <a:lnSpc>
                <a:spcPct val="115000"/>
              </a:lnSpc>
              <a:spcBef>
                <a:spcPts val="0"/>
              </a:spcBef>
              <a:spcAft>
                <a:spcPts val="0"/>
              </a:spcAft>
              <a:buSzPts val="700"/>
              <a:buFont typeface="Poppins"/>
              <a:buChar char="○"/>
            </a:pPr>
            <a:r>
              <a:rPr lang="en" sz="700">
                <a:latin typeface="Poppins"/>
                <a:ea typeface="Poppins"/>
                <a:cs typeface="Poppins"/>
                <a:sym typeface="Poppins"/>
              </a:rPr>
              <a:t>Seriously this is the longest agenda ever but I shit you not I see these things on a weekly basis. </a:t>
            </a:r>
            <a:endParaRPr sz="700">
              <a:latin typeface="Poppins"/>
              <a:ea typeface="Poppins"/>
              <a:cs typeface="Poppins"/>
              <a:sym typeface="Poppins"/>
            </a:endParaRPr>
          </a:p>
          <a:p>
            <a:pPr indent="-273050" lvl="2" marL="1371600" marR="0" rtl="0" algn="l">
              <a:lnSpc>
                <a:spcPct val="115000"/>
              </a:lnSpc>
              <a:spcBef>
                <a:spcPts val="0"/>
              </a:spcBef>
              <a:spcAft>
                <a:spcPts val="0"/>
              </a:spcAft>
              <a:buSzPts val="700"/>
              <a:buFont typeface="Poppins"/>
              <a:buChar char="■"/>
            </a:pPr>
            <a:r>
              <a:rPr lang="en" sz="700">
                <a:latin typeface="Poppins"/>
                <a:ea typeface="Poppins"/>
                <a:cs typeface="Poppins"/>
                <a:sym typeface="Poppins"/>
              </a:rPr>
              <a:t>Don’t do it. </a:t>
            </a:r>
            <a:endParaRPr sz="700">
              <a:latin typeface="Poppins"/>
              <a:ea typeface="Poppins"/>
              <a:cs typeface="Poppins"/>
              <a:sym typeface="Poppins"/>
            </a:endParaRPr>
          </a:p>
          <a:p>
            <a:pPr indent="0" lvl="0" marL="457200" rtl="0" algn="l">
              <a:lnSpc>
                <a:spcPct val="115000"/>
              </a:lnSpc>
              <a:spcBef>
                <a:spcPts val="0"/>
              </a:spcBef>
              <a:spcAft>
                <a:spcPts val="0"/>
              </a:spcAft>
              <a:buNone/>
            </a:pPr>
            <a:r>
              <a:t/>
            </a:r>
            <a:endParaRPr sz="600">
              <a:latin typeface="Poppins"/>
              <a:ea typeface="Poppins"/>
              <a:cs typeface="Poppins"/>
              <a:sym typeface="Poppins"/>
            </a:endParaRPr>
          </a:p>
          <a:p>
            <a:pPr indent="0" lvl="0" marL="457200" rtl="0" algn="l">
              <a:lnSpc>
                <a:spcPct val="115000"/>
              </a:lnSpc>
              <a:spcBef>
                <a:spcPts val="0"/>
              </a:spcBef>
              <a:spcAft>
                <a:spcPts val="0"/>
              </a:spcAft>
              <a:buNone/>
            </a:pPr>
            <a:r>
              <a:t/>
            </a:r>
            <a:endParaRPr sz="600">
              <a:latin typeface="Poppins"/>
              <a:ea typeface="Poppins"/>
              <a:cs typeface="Poppins"/>
              <a:sym typeface="Poppins"/>
            </a:endParaRPr>
          </a:p>
          <a:p>
            <a:pPr indent="0" lvl="0" marL="457200" rtl="0" algn="l">
              <a:lnSpc>
                <a:spcPct val="115000"/>
              </a:lnSpc>
              <a:spcBef>
                <a:spcPts val="0"/>
              </a:spcBef>
              <a:spcAft>
                <a:spcPts val="0"/>
              </a:spcAft>
              <a:buNone/>
            </a:pPr>
            <a:r>
              <a:t/>
            </a:r>
            <a:endParaRPr sz="600">
              <a:solidFill>
                <a:srgbClr val="000000"/>
              </a:solidFill>
              <a:latin typeface="Poppins"/>
              <a:ea typeface="Poppins"/>
              <a:cs typeface="Poppins"/>
              <a:sym typeface="Poppins"/>
            </a:endParaRPr>
          </a:p>
          <a:p>
            <a:pPr indent="0" lvl="0" marL="457200" rtl="0" algn="l">
              <a:lnSpc>
                <a:spcPct val="115000"/>
              </a:lnSpc>
              <a:spcBef>
                <a:spcPts val="0"/>
              </a:spcBef>
              <a:spcAft>
                <a:spcPts val="0"/>
              </a:spcAft>
              <a:buNone/>
            </a:pPr>
            <a:r>
              <a:t/>
            </a:r>
            <a:endParaRPr sz="600">
              <a:latin typeface="Poppins"/>
              <a:ea typeface="Poppins"/>
              <a:cs typeface="Poppins"/>
              <a:sym typeface="Poppins"/>
            </a:endParaRPr>
          </a:p>
          <a:p>
            <a:pPr indent="0" lvl="0" marL="0" rtl="0" algn="l">
              <a:spcBef>
                <a:spcPts val="0"/>
              </a:spcBef>
              <a:spcAft>
                <a:spcPts val="0"/>
              </a:spcAft>
              <a:buNone/>
            </a:pPr>
            <a:r>
              <a:t/>
            </a:r>
            <a:endParaRPr sz="600">
              <a:latin typeface="Poppins"/>
              <a:ea typeface="Poppins"/>
              <a:cs typeface="Poppins"/>
              <a:sym typeface="Poppins"/>
            </a:endParaRPr>
          </a:p>
          <a:p>
            <a:pPr indent="0" lvl="0" marL="0" rtl="0" algn="l">
              <a:spcBef>
                <a:spcPts val="0"/>
              </a:spcBef>
              <a:spcAft>
                <a:spcPts val="0"/>
              </a:spcAft>
              <a:buNone/>
            </a:pPr>
            <a:r>
              <a:t/>
            </a:r>
            <a:endParaRPr sz="600">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t/>
            </a:r>
            <a:endParaRPr sz="600">
              <a:latin typeface="Poppins"/>
              <a:ea typeface="Poppins"/>
              <a:cs typeface="Poppins"/>
              <a:sym typeface="Poppins"/>
            </a:endParaRPr>
          </a:p>
          <a:p>
            <a:pPr indent="0" lvl="0" marL="0" rtl="0" algn="l">
              <a:spcBef>
                <a:spcPts val="0"/>
              </a:spcBef>
              <a:spcAft>
                <a:spcPts val="0"/>
              </a:spcAft>
              <a:buNone/>
            </a:pPr>
            <a:r>
              <a:t/>
            </a:r>
            <a:endParaRPr sz="600">
              <a:latin typeface="Poppins"/>
              <a:ea typeface="Poppins"/>
              <a:cs typeface="Poppins"/>
              <a:sym typeface="Poppins"/>
            </a:endParaRPr>
          </a:p>
        </p:txBody>
      </p:sp>
      <p:sp>
        <p:nvSpPr>
          <p:cNvPr id="193" name="Google Shape;193;p31"/>
          <p:cNvSpPr txBox="1"/>
          <p:nvPr/>
        </p:nvSpPr>
        <p:spPr>
          <a:xfrm>
            <a:off x="403521" y="1550622"/>
            <a:ext cx="3934500" cy="4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dk1"/>
                </a:solidFill>
                <a:latin typeface="Poppins"/>
                <a:ea typeface="Poppins"/>
                <a:cs typeface="Poppins"/>
                <a:sym typeface="Poppins"/>
              </a:rPr>
              <a:t>THIS IS A </a:t>
            </a:r>
            <a:r>
              <a:rPr lang="en" sz="2300">
                <a:solidFill>
                  <a:srgbClr val="008A5F"/>
                </a:solidFill>
                <a:latin typeface="Poppins"/>
                <a:ea typeface="Poppins"/>
                <a:cs typeface="Poppins"/>
                <a:sym typeface="Poppins"/>
              </a:rPr>
              <a:t>GOOD</a:t>
            </a:r>
            <a:r>
              <a:rPr lang="en" sz="2300">
                <a:solidFill>
                  <a:schemeClr val="dk1"/>
                </a:solidFill>
                <a:latin typeface="Poppins"/>
                <a:ea typeface="Poppins"/>
                <a:cs typeface="Poppins"/>
                <a:sym typeface="Poppins"/>
              </a:rPr>
              <a:t> AGENDA</a:t>
            </a:r>
            <a:endParaRPr sz="2300">
              <a:solidFill>
                <a:schemeClr val="dk1"/>
              </a:solidFill>
              <a:latin typeface="Poppins"/>
              <a:ea typeface="Poppins"/>
              <a:cs typeface="Poppins"/>
              <a:sym typeface="Poppins"/>
            </a:endParaRPr>
          </a:p>
        </p:txBody>
      </p:sp>
      <p:sp>
        <p:nvSpPr>
          <p:cNvPr id="194" name="Google Shape;194;p31"/>
          <p:cNvSpPr txBox="1"/>
          <p:nvPr/>
        </p:nvSpPr>
        <p:spPr>
          <a:xfrm>
            <a:off x="4754295" y="1505097"/>
            <a:ext cx="3934500" cy="4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dk1"/>
                </a:solidFill>
                <a:latin typeface="Poppins"/>
                <a:ea typeface="Poppins"/>
                <a:cs typeface="Poppins"/>
                <a:sym typeface="Poppins"/>
              </a:rPr>
              <a:t>THIS IS A </a:t>
            </a:r>
            <a:r>
              <a:rPr lang="en" sz="2300">
                <a:solidFill>
                  <a:srgbClr val="ED7948"/>
                </a:solidFill>
                <a:latin typeface="Poppins"/>
                <a:ea typeface="Poppins"/>
                <a:cs typeface="Poppins"/>
                <a:sym typeface="Poppins"/>
              </a:rPr>
              <a:t>BAD</a:t>
            </a:r>
            <a:r>
              <a:rPr lang="en" sz="2300">
                <a:solidFill>
                  <a:schemeClr val="dk1"/>
                </a:solidFill>
                <a:latin typeface="Poppins"/>
                <a:ea typeface="Poppins"/>
                <a:cs typeface="Poppins"/>
                <a:sym typeface="Poppins"/>
              </a:rPr>
              <a:t> AGENDA</a:t>
            </a:r>
            <a:endParaRPr sz="2300">
              <a:solidFill>
                <a:schemeClr val="dk1"/>
              </a:solidFill>
              <a:latin typeface="Poppins"/>
              <a:ea typeface="Poppins"/>
              <a:cs typeface="Poppins"/>
              <a:sym typeface="Poppins"/>
            </a:endParaRPr>
          </a:p>
        </p:txBody>
      </p:sp>
      <p:cxnSp>
        <p:nvCxnSpPr>
          <p:cNvPr id="195" name="Google Shape;195;p31"/>
          <p:cNvCxnSpPr/>
          <p:nvPr/>
        </p:nvCxnSpPr>
        <p:spPr>
          <a:xfrm flipH="1">
            <a:off x="4338035" y="1604172"/>
            <a:ext cx="8400" cy="4233000"/>
          </a:xfrm>
          <a:prstGeom prst="straightConnector1">
            <a:avLst/>
          </a:prstGeom>
          <a:noFill/>
          <a:ln cap="flat" cmpd="sng" w="28575">
            <a:solidFill>
              <a:srgbClr val="999999"/>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1877875"/>
            <a:ext cx="54009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w</a:t>
            </a:r>
            <a:r>
              <a:rPr lang="en"/>
              <a:t>hat we will cover:</a:t>
            </a:r>
            <a:endParaRPr/>
          </a:p>
          <a:p>
            <a:pPr indent="0" lvl="0" marL="0" rtl="0" algn="l">
              <a:spcBef>
                <a:spcPts val="0"/>
              </a:spcBef>
              <a:spcAft>
                <a:spcPts val="0"/>
              </a:spcAft>
              <a:buNone/>
            </a:pPr>
            <a:r>
              <a:t/>
            </a:r>
            <a:endParaRPr/>
          </a:p>
          <a:p>
            <a:pPr indent="-331470" lvl="0" marL="457200" rtl="0" algn="l">
              <a:lnSpc>
                <a:spcPct val="115000"/>
              </a:lnSpc>
              <a:spcBef>
                <a:spcPts val="0"/>
              </a:spcBef>
              <a:spcAft>
                <a:spcPts val="0"/>
              </a:spcAft>
              <a:buSzPct val="100000"/>
              <a:buFont typeface="Poppins"/>
              <a:buChar char="●"/>
            </a:pPr>
            <a:r>
              <a:rPr lang="en" sz="1800">
                <a:latin typeface="Poppins"/>
                <a:ea typeface="Poppins"/>
                <a:cs typeface="Poppins"/>
                <a:sym typeface="Poppins"/>
              </a:rPr>
              <a:t>Account management roles</a:t>
            </a:r>
            <a:endParaRPr sz="1800">
              <a:latin typeface="Poppins"/>
              <a:ea typeface="Poppins"/>
              <a:cs typeface="Poppins"/>
              <a:sym typeface="Poppins"/>
            </a:endParaRPr>
          </a:p>
          <a:p>
            <a:pPr indent="-331470" lvl="0" marL="457200" rtl="0" algn="l">
              <a:lnSpc>
                <a:spcPct val="115000"/>
              </a:lnSpc>
              <a:spcBef>
                <a:spcPts val="0"/>
              </a:spcBef>
              <a:spcAft>
                <a:spcPts val="0"/>
              </a:spcAft>
              <a:buSzPct val="100000"/>
              <a:buFont typeface="Poppins"/>
              <a:buChar char="●"/>
            </a:pPr>
            <a:r>
              <a:rPr lang="en" sz="1800">
                <a:latin typeface="Poppins"/>
                <a:ea typeface="Poppins"/>
                <a:cs typeface="Poppins"/>
                <a:sym typeface="Poppins"/>
              </a:rPr>
              <a:t>Tips</a:t>
            </a:r>
            <a:endParaRPr sz="1800">
              <a:latin typeface="Poppins"/>
              <a:ea typeface="Poppins"/>
              <a:cs typeface="Poppins"/>
              <a:sym typeface="Poppins"/>
            </a:endParaRPr>
          </a:p>
          <a:p>
            <a:pPr indent="-331470" lvl="0" marL="457200" rtl="0" algn="l">
              <a:lnSpc>
                <a:spcPct val="115000"/>
              </a:lnSpc>
              <a:spcBef>
                <a:spcPts val="0"/>
              </a:spcBef>
              <a:spcAft>
                <a:spcPts val="0"/>
              </a:spcAft>
              <a:buSzPct val="100000"/>
              <a:buFont typeface="Poppins"/>
              <a:buChar char="●"/>
            </a:pPr>
            <a:r>
              <a:rPr lang="en" sz="1800">
                <a:latin typeface="Poppins"/>
                <a:ea typeface="Poppins"/>
                <a:cs typeface="Poppins"/>
                <a:sym typeface="Poppins"/>
              </a:rPr>
              <a:t>Relationships with clients</a:t>
            </a:r>
            <a:endParaRPr sz="1800">
              <a:latin typeface="Poppins"/>
              <a:ea typeface="Poppins"/>
              <a:cs typeface="Poppins"/>
              <a:sym typeface="Poppins"/>
            </a:endParaRPr>
          </a:p>
          <a:p>
            <a:pPr indent="-331470" lvl="0" marL="457200" rtl="0" algn="l">
              <a:lnSpc>
                <a:spcPct val="115000"/>
              </a:lnSpc>
              <a:spcBef>
                <a:spcPts val="0"/>
              </a:spcBef>
              <a:spcAft>
                <a:spcPts val="0"/>
              </a:spcAft>
              <a:buSzPct val="100000"/>
              <a:buFont typeface="Poppins"/>
              <a:buChar char="●"/>
            </a:pPr>
            <a:r>
              <a:rPr lang="en" sz="1800">
                <a:latin typeface="Poppins"/>
                <a:ea typeface="Poppins"/>
                <a:cs typeface="Poppins"/>
                <a:sym typeface="Poppins"/>
              </a:rPr>
              <a:t>How to Have Successful Meetings</a:t>
            </a:r>
            <a:endParaRPr sz="1800">
              <a:latin typeface="Poppins"/>
              <a:ea typeface="Poppins"/>
              <a:cs typeface="Poppins"/>
              <a:sym typeface="Poppins"/>
            </a:endParaRPr>
          </a:p>
          <a:p>
            <a:pPr indent="-331470" lvl="0" marL="457200" rtl="0" algn="l">
              <a:lnSpc>
                <a:spcPct val="115000"/>
              </a:lnSpc>
              <a:spcBef>
                <a:spcPts val="0"/>
              </a:spcBef>
              <a:spcAft>
                <a:spcPts val="0"/>
              </a:spcAft>
              <a:buSzPct val="100000"/>
              <a:buFont typeface="Poppins"/>
              <a:buChar char="●"/>
            </a:pPr>
            <a:r>
              <a:rPr lang="en" sz="1800">
                <a:latin typeface="Poppins"/>
                <a:ea typeface="Poppins"/>
                <a:cs typeface="Poppins"/>
                <a:sym typeface="Poppins"/>
              </a:rPr>
              <a:t>Resources</a:t>
            </a:r>
            <a:endParaRPr sz="1800">
              <a:latin typeface="Poppins"/>
              <a:ea typeface="Poppins"/>
              <a:cs typeface="Poppins"/>
              <a:sym typeface="Poppins"/>
            </a:endParaRPr>
          </a:p>
          <a:p>
            <a:pPr indent="0" lvl="0" marL="457200" rtl="0" algn="l">
              <a:lnSpc>
                <a:spcPct val="115000"/>
              </a:lnSpc>
              <a:spcBef>
                <a:spcPts val="0"/>
              </a:spcBef>
              <a:spcAft>
                <a:spcPts val="0"/>
              </a:spcAft>
              <a:buNone/>
            </a:pPr>
            <a:r>
              <a:t/>
            </a:r>
            <a:endParaRPr sz="1800">
              <a:latin typeface="Poppins"/>
              <a:ea typeface="Poppins"/>
              <a:cs typeface="Poppins"/>
              <a:sym typeface="Poppins"/>
            </a:endParaRPr>
          </a:p>
          <a:p>
            <a:pPr indent="0" lvl="0" marL="0" rtl="0" algn="ctr">
              <a:spcBef>
                <a:spcPts val="0"/>
              </a:spcBef>
              <a:spcAft>
                <a:spcPts val="0"/>
              </a:spcAft>
              <a:buNone/>
            </a:pPr>
            <a:r>
              <a:t/>
            </a:r>
            <a:endParaRPr/>
          </a:p>
        </p:txBody>
      </p:sp>
      <p:sp>
        <p:nvSpPr>
          <p:cNvPr id="74" name="Google Shape;74;p14"/>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 questions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32"/>
          <p:cNvSpPr txBox="1"/>
          <p:nvPr>
            <p:ph idx="1" type="body"/>
          </p:nvPr>
        </p:nvSpPr>
        <p:spPr>
          <a:xfrm>
            <a:off x="311700" y="1288000"/>
            <a:ext cx="8520600" cy="14775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If something doesn’t make sense </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Font typeface="Poppins"/>
              <a:buChar char="●"/>
            </a:pPr>
            <a:r>
              <a:rPr b="1" lang="en" sz="1600">
                <a:latin typeface="Poppins"/>
                <a:ea typeface="Poppins"/>
                <a:cs typeface="Poppins"/>
                <a:sym typeface="Poppins"/>
              </a:rPr>
              <a:t>GET CLARITY</a:t>
            </a:r>
            <a:endParaRPr b="1" sz="1600">
              <a:latin typeface="Poppins"/>
              <a:ea typeface="Poppins"/>
              <a:cs typeface="Poppins"/>
              <a:sym typeface="Poppins"/>
            </a:endParaRPr>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Chances are that you’ll get the project wrong if you don’t clearly understand the objective </a:t>
            </a:r>
            <a:endParaRPr sz="1600"/>
          </a:p>
          <a:p>
            <a:pPr indent="0" lvl="0" marL="1371600" rtl="0" algn="l">
              <a:spcBef>
                <a:spcPts val="0"/>
              </a:spcBef>
              <a:spcAft>
                <a:spcPts val="0"/>
              </a:spcAft>
              <a:buNone/>
            </a:pPr>
            <a:r>
              <a:t/>
            </a:r>
            <a:endParaRPr sz="1600"/>
          </a:p>
        </p:txBody>
      </p:sp>
      <p:sp>
        <p:nvSpPr>
          <p:cNvPr id="202" name="Google Shape;202;p32"/>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good questions to 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p33"/>
          <p:cNvSpPr txBox="1"/>
          <p:nvPr>
            <p:ph idx="1" type="body"/>
          </p:nvPr>
        </p:nvSpPr>
        <p:spPr>
          <a:xfrm>
            <a:off x="311700" y="1288000"/>
            <a:ext cx="8520600" cy="29553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How can we measure success?</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Is there anyone else involved in this purchasing decision?</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Can you tell me more about that?</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Can you give me an example of [x]?</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What do you think about this so far? Do you have any feedback on _?</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Do you have any concerns or issues so far?</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What other areas would you like to discuss moving forward?</a:t>
            </a:r>
            <a:endParaRPr sz="1600"/>
          </a:p>
          <a:p>
            <a:pPr indent="0" lvl="0" marL="13716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What are you doing this weekend? (be personable and get to know the team)</a:t>
            </a:r>
            <a:endParaRPr sz="1600"/>
          </a:p>
        </p:txBody>
      </p:sp>
      <p:sp>
        <p:nvSpPr>
          <p:cNvPr id="209" name="Google Shape;209;p33"/>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document, document, document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5" name="Google Shape;215;p34"/>
          <p:cNvSpPr txBox="1"/>
          <p:nvPr>
            <p:ph idx="1" type="body"/>
          </p:nvPr>
        </p:nvSpPr>
        <p:spPr>
          <a:xfrm>
            <a:off x="311700" y="1288000"/>
            <a:ext cx="8520600" cy="27705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Do your team a solid and ADD what you’ve learned </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Example - if you have a point of contact that can’t stand grammar mistakes, put this in your internal playbook! </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GOOGLE CALENDAR INVITES:</a:t>
            </a:r>
            <a:endParaRPr sz="1600"/>
          </a:p>
          <a:p>
            <a:pPr indent="0" lvl="0" marL="457200" rtl="0" algn="l">
              <a:spcBef>
                <a:spcPts val="0"/>
              </a:spcBef>
              <a:spcAft>
                <a:spcPts val="0"/>
              </a:spcAft>
              <a:buNone/>
            </a:pPr>
            <a:r>
              <a:rPr lang="en" sz="1600"/>
              <a:t>Send Google Calendar invites for</a:t>
            </a:r>
            <a:r>
              <a:rPr b="1" lang="en" sz="1600">
                <a:latin typeface="Poppins"/>
                <a:ea typeface="Poppins"/>
                <a:cs typeface="Poppins"/>
                <a:sym typeface="Poppins"/>
              </a:rPr>
              <a:t> all internal meetings and agency meetings </a:t>
            </a:r>
            <a:r>
              <a:rPr lang="en" sz="1600"/>
              <a:t>-- loop in Michael and Jordan as well</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Agencies appreciate having the link and scheduled event on their calendar</a:t>
            </a:r>
            <a:endParaRPr sz="1600"/>
          </a:p>
          <a:p>
            <a:pPr indent="0" lvl="0" marL="1828800" rtl="0" algn="l">
              <a:spcBef>
                <a:spcPts val="0"/>
              </a:spcBef>
              <a:spcAft>
                <a:spcPts val="0"/>
              </a:spcAft>
              <a:buNone/>
            </a:pPr>
            <a:r>
              <a:rPr b="1" lang="en" sz="1600">
                <a:latin typeface="Poppins"/>
                <a:ea typeface="Poppins"/>
                <a:cs typeface="Poppins"/>
                <a:sym typeface="Poppins"/>
              </a:rPr>
              <a:t>It’s the little things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sz="1600"/>
          </a:p>
        </p:txBody>
      </p:sp>
      <p:sp>
        <p:nvSpPr>
          <p:cNvPr id="216" name="Google Shape;216;p34"/>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a:t>
            </a:r>
            <a:r>
              <a:rPr lang="en"/>
              <a:t>ways send a recap.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2" name="Google Shape;222;p35"/>
          <p:cNvSpPr txBox="1"/>
          <p:nvPr>
            <p:ph idx="1" type="body"/>
          </p:nvPr>
        </p:nvSpPr>
        <p:spPr>
          <a:xfrm>
            <a:off x="311700" y="1288000"/>
            <a:ext cx="8520600" cy="33246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And send it timely...</a:t>
            </a:r>
            <a:endParaRPr sz="1600"/>
          </a:p>
          <a:p>
            <a:pPr indent="0" lvl="0" marL="22860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Always take notes </a:t>
            </a:r>
            <a:endParaRPr sz="1600"/>
          </a:p>
          <a:p>
            <a:pPr indent="0" lvl="0" marL="2286000" rtl="0" algn="l">
              <a:spcBef>
                <a:spcPts val="0"/>
              </a:spcBef>
              <a:spcAft>
                <a:spcPts val="0"/>
              </a:spcAft>
              <a:buNone/>
            </a:pPr>
            <a:r>
              <a:t/>
            </a:r>
            <a:endParaRPr sz="1600"/>
          </a:p>
          <a:p>
            <a:pPr indent="-330200" lvl="1" marL="914400" rtl="0" algn="l">
              <a:spcBef>
                <a:spcPts val="0"/>
              </a:spcBef>
              <a:spcAft>
                <a:spcPts val="0"/>
              </a:spcAft>
              <a:buSzPts val="1600"/>
              <a:buChar char="○"/>
            </a:pPr>
            <a:r>
              <a:rPr lang="en" sz="1600"/>
              <a:t>“Notes” does NOT mean a transcription of the entire conversation… Ain’t nobody got time for that! </a:t>
            </a:r>
            <a:endParaRPr sz="1600"/>
          </a:p>
          <a:p>
            <a:pPr indent="0" lvl="0" marL="914400" rtl="0" algn="l">
              <a:spcBef>
                <a:spcPts val="0"/>
              </a:spcBef>
              <a:spcAft>
                <a:spcPts val="0"/>
              </a:spcAft>
              <a:buNone/>
            </a:pPr>
            <a:r>
              <a:t/>
            </a:r>
            <a:endParaRPr sz="1600"/>
          </a:p>
          <a:p>
            <a:pPr indent="-330200" lvl="1" marL="914400" rtl="0" algn="l">
              <a:spcBef>
                <a:spcPts val="0"/>
              </a:spcBef>
              <a:spcAft>
                <a:spcPts val="0"/>
              </a:spcAft>
              <a:buSzPts val="1600"/>
              <a:buChar char="○"/>
            </a:pPr>
            <a:r>
              <a:rPr lang="en" sz="1600"/>
              <a:t>Notes are the big callouts or action items to reference later </a:t>
            </a:r>
            <a:endParaRPr sz="1600"/>
          </a:p>
          <a:p>
            <a:pPr indent="-330200" lvl="0" marL="457200" rtl="0" algn="l">
              <a:spcBef>
                <a:spcPts val="0"/>
              </a:spcBef>
              <a:spcAft>
                <a:spcPts val="0"/>
              </a:spcAft>
              <a:buSzPts val="1600"/>
              <a:buChar char="●"/>
            </a:pPr>
            <a:r>
              <a:rPr lang="en" sz="1600"/>
              <a:t>Again, brevity is key! </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It’s easy to send something lengthy without summarizing</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It’s HARD to condense… Go the hard route with this one </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Be timely: You should send the day of… If it’s at the end of the day, first thing the next morning  </a:t>
            </a:r>
            <a:endParaRPr sz="1600"/>
          </a:p>
          <a:p>
            <a:pPr indent="0" lvl="0" marL="3657600" rtl="0" algn="l">
              <a:spcBef>
                <a:spcPts val="0"/>
              </a:spcBef>
              <a:spcAft>
                <a:spcPts val="0"/>
              </a:spcAft>
              <a:buNone/>
            </a:pPr>
            <a:r>
              <a:t/>
            </a:r>
            <a:endParaRPr sz="1600"/>
          </a:p>
        </p:txBody>
      </p:sp>
      <p:sp>
        <p:nvSpPr>
          <p:cNvPr id="223" name="Google Shape;223;p35"/>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document, document, document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9" name="Google Shape;229;p36"/>
          <p:cNvSpPr txBox="1"/>
          <p:nvPr>
            <p:ph idx="1" type="body"/>
          </p:nvPr>
        </p:nvSpPr>
        <p:spPr>
          <a:xfrm>
            <a:off x="311700" y="1288000"/>
            <a:ext cx="8520600" cy="27705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Do your team a solid and ADD what you’ve learned </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Example - if you have a point of contact that can’t stand grammar mistakes, put this in your internal playbook! </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GOOGLE CALENDAR INVITES:</a:t>
            </a:r>
            <a:endParaRPr sz="1600"/>
          </a:p>
          <a:p>
            <a:pPr indent="0" lvl="0" marL="457200" rtl="0" algn="l">
              <a:spcBef>
                <a:spcPts val="0"/>
              </a:spcBef>
              <a:spcAft>
                <a:spcPts val="0"/>
              </a:spcAft>
              <a:buNone/>
            </a:pPr>
            <a:r>
              <a:rPr lang="en" sz="1600"/>
              <a:t>Send Google Calendar invites for</a:t>
            </a:r>
            <a:r>
              <a:rPr b="1" lang="en" sz="1600">
                <a:latin typeface="Poppins"/>
                <a:ea typeface="Poppins"/>
                <a:cs typeface="Poppins"/>
                <a:sym typeface="Poppins"/>
              </a:rPr>
              <a:t> all internal meetings and agency meetings </a:t>
            </a:r>
            <a:r>
              <a:rPr lang="en" sz="1600"/>
              <a:t>-- loop in Michael and Jordan as well</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Agencies appreciate having the link and scheduled event on their calendar</a:t>
            </a:r>
            <a:endParaRPr sz="1600"/>
          </a:p>
          <a:p>
            <a:pPr indent="0" lvl="0" marL="1828800" rtl="0" algn="l">
              <a:spcBef>
                <a:spcPts val="0"/>
              </a:spcBef>
              <a:spcAft>
                <a:spcPts val="0"/>
              </a:spcAft>
              <a:buNone/>
            </a:pPr>
            <a:r>
              <a:rPr b="1" lang="en" sz="1600">
                <a:latin typeface="Poppins"/>
                <a:ea typeface="Poppins"/>
                <a:cs typeface="Poppins"/>
                <a:sym typeface="Poppins"/>
              </a:rPr>
              <a:t>It’s the little things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sz="1600"/>
          </a:p>
        </p:txBody>
      </p:sp>
      <p:sp>
        <p:nvSpPr>
          <p:cNvPr id="230" name="Google Shape;230;p36"/>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2268950" y="1900625"/>
            <a:ext cx="54009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client relationships</a:t>
            </a:r>
            <a:endParaRPr/>
          </a:p>
        </p:txBody>
      </p:sp>
      <p:sp>
        <p:nvSpPr>
          <p:cNvPr id="236" name="Google Shape;236;p37"/>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consistent communication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2" name="Google Shape;242;p38"/>
          <p:cNvSpPr txBox="1"/>
          <p:nvPr>
            <p:ph idx="1" type="body"/>
          </p:nvPr>
        </p:nvSpPr>
        <p:spPr>
          <a:xfrm>
            <a:off x="311700" y="1288000"/>
            <a:ext cx="8520600" cy="40266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Create a communication plan that is consistent</a:t>
            </a:r>
            <a:endParaRPr sz="1600"/>
          </a:p>
          <a:p>
            <a:pPr indent="-330200" lvl="0" marL="457200" rtl="0" algn="l">
              <a:lnSpc>
                <a:spcPct val="115000"/>
              </a:lnSpc>
              <a:spcBef>
                <a:spcPts val="0"/>
              </a:spcBef>
              <a:spcAft>
                <a:spcPts val="0"/>
              </a:spcAft>
              <a:buSzPts val="1600"/>
              <a:buChar char="●"/>
            </a:pPr>
            <a:r>
              <a:rPr lang="en" sz="1600"/>
              <a:t>Status call frequency </a:t>
            </a:r>
            <a:endParaRPr sz="1600"/>
          </a:p>
          <a:p>
            <a:pPr indent="-330200" lvl="0" marL="457200" rtl="0" algn="l">
              <a:lnSpc>
                <a:spcPct val="115000"/>
              </a:lnSpc>
              <a:spcBef>
                <a:spcPts val="0"/>
              </a:spcBef>
              <a:spcAft>
                <a:spcPts val="0"/>
              </a:spcAft>
              <a:buSzPts val="1600"/>
              <a:buChar char="●"/>
            </a:pPr>
            <a:r>
              <a:rPr lang="en" sz="1600"/>
              <a:t>Reporting reviews</a:t>
            </a:r>
            <a:endParaRPr sz="1600"/>
          </a:p>
          <a:p>
            <a:pPr indent="-330200" lvl="0" marL="457200" rtl="0" algn="l">
              <a:lnSpc>
                <a:spcPct val="115000"/>
              </a:lnSpc>
              <a:spcBef>
                <a:spcPts val="0"/>
              </a:spcBef>
              <a:spcAft>
                <a:spcPts val="0"/>
              </a:spcAft>
              <a:buSzPts val="1600"/>
              <a:buChar char="●"/>
            </a:pPr>
            <a:r>
              <a:rPr lang="en" sz="1600"/>
              <a:t>Strategic sessions</a:t>
            </a:r>
            <a:endParaRPr sz="1600"/>
          </a:p>
          <a:p>
            <a:pPr indent="-330200" lvl="0" marL="457200" rtl="0" algn="l">
              <a:lnSpc>
                <a:spcPct val="115000"/>
              </a:lnSpc>
              <a:spcBef>
                <a:spcPts val="0"/>
              </a:spcBef>
              <a:spcAft>
                <a:spcPts val="0"/>
              </a:spcAft>
              <a:buSzPts val="1600"/>
              <a:buChar char="●"/>
            </a:pPr>
            <a:r>
              <a:rPr lang="en" sz="1600"/>
              <a:t>Establish main points of contact</a:t>
            </a:r>
            <a:endParaRPr sz="1600"/>
          </a:p>
          <a:p>
            <a:pPr indent="-330200" lvl="0" marL="457200" rtl="0" algn="l">
              <a:lnSpc>
                <a:spcPct val="115000"/>
              </a:lnSpc>
              <a:spcBef>
                <a:spcPts val="0"/>
              </a:spcBef>
              <a:spcAft>
                <a:spcPts val="0"/>
              </a:spcAft>
              <a:buSzPts val="1600"/>
              <a:buChar char="●"/>
            </a:pPr>
            <a:r>
              <a:rPr lang="en" sz="1600"/>
              <a:t>Know your main point of contact</a:t>
            </a:r>
            <a:endParaRPr sz="1600"/>
          </a:p>
          <a:p>
            <a:pPr indent="-330200" lvl="1" marL="914400" rtl="0" algn="l">
              <a:lnSpc>
                <a:spcPct val="115000"/>
              </a:lnSpc>
              <a:spcBef>
                <a:spcPts val="0"/>
              </a:spcBef>
              <a:spcAft>
                <a:spcPts val="0"/>
              </a:spcAft>
              <a:buSzPts val="1600"/>
              <a:buChar char="○"/>
            </a:pPr>
            <a:r>
              <a:rPr lang="en" sz="1600"/>
              <a:t> Or their back up</a:t>
            </a:r>
            <a:endParaRPr sz="1600"/>
          </a:p>
          <a:p>
            <a:pPr indent="-330200" lvl="0" marL="457200" rtl="0" algn="l">
              <a:lnSpc>
                <a:spcPct val="115000"/>
              </a:lnSpc>
              <a:spcBef>
                <a:spcPts val="0"/>
              </a:spcBef>
              <a:spcAft>
                <a:spcPts val="0"/>
              </a:spcAft>
              <a:buSzPts val="1600"/>
              <a:buChar char="●"/>
            </a:pPr>
            <a:r>
              <a:rPr lang="en" sz="1600"/>
              <a:t>Be clear in communicating our main point of contact as well as key players </a:t>
            </a:r>
            <a:endParaRPr sz="1600"/>
          </a:p>
          <a:p>
            <a:pPr indent="0" lvl="0" marL="457200" rtl="0" algn="l">
              <a:lnSpc>
                <a:spcPct val="115000"/>
              </a:lnSpc>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243" name="Google Shape;243;p38"/>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listen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9" name="Google Shape;249;p39"/>
          <p:cNvSpPr txBox="1"/>
          <p:nvPr>
            <p:ph idx="1" type="body"/>
          </p:nvPr>
        </p:nvSpPr>
        <p:spPr>
          <a:xfrm>
            <a:off x="311700" y="1288000"/>
            <a:ext cx="8520600" cy="18471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There is nothing more basic than listening, yet most people don’t actually listen!</a:t>
            </a:r>
            <a:endParaRPr sz="1600"/>
          </a:p>
          <a:p>
            <a:pPr indent="-330200" lvl="0" marL="457200" rtl="0" algn="l">
              <a:lnSpc>
                <a:spcPct val="115000"/>
              </a:lnSpc>
              <a:spcBef>
                <a:spcPts val="0"/>
              </a:spcBef>
              <a:spcAft>
                <a:spcPts val="0"/>
              </a:spcAft>
              <a:buSzPts val="1600"/>
              <a:buChar char="●"/>
            </a:pPr>
            <a:r>
              <a:rPr lang="en" sz="1600"/>
              <a:t>If you listen well, you won’t miss out on key insights</a:t>
            </a:r>
            <a:endParaRPr sz="1600"/>
          </a:p>
          <a:p>
            <a:pPr indent="-330200" lvl="0" marL="457200" rtl="0" algn="l">
              <a:lnSpc>
                <a:spcPct val="115000"/>
              </a:lnSpc>
              <a:spcBef>
                <a:spcPts val="0"/>
              </a:spcBef>
              <a:spcAft>
                <a:spcPts val="0"/>
              </a:spcAft>
              <a:buSzPts val="1600"/>
              <a:buFont typeface="Poppins"/>
              <a:buChar char="●"/>
            </a:pPr>
            <a:r>
              <a:rPr b="1" lang="en" sz="1600">
                <a:latin typeface="Poppins"/>
                <a:ea typeface="Poppins"/>
                <a:cs typeface="Poppins"/>
                <a:sym typeface="Poppins"/>
              </a:rPr>
              <a:t>You are NOT listening to respond </a:t>
            </a:r>
            <a:endParaRPr b="1" sz="1600">
              <a:latin typeface="Poppins"/>
              <a:ea typeface="Poppins"/>
              <a:cs typeface="Poppins"/>
              <a:sym typeface="Poppins"/>
            </a:endParaRPr>
          </a:p>
          <a:p>
            <a:pPr indent="-330200" lvl="0" marL="457200" rtl="0" algn="l">
              <a:lnSpc>
                <a:spcPct val="115000"/>
              </a:lnSpc>
              <a:spcBef>
                <a:spcPts val="0"/>
              </a:spcBef>
              <a:spcAft>
                <a:spcPts val="0"/>
              </a:spcAft>
              <a:buSzPts val="1600"/>
              <a:buChar char="●"/>
            </a:pPr>
            <a:r>
              <a:rPr lang="en" sz="1600"/>
              <a:t>You need to show up to each meeting without barriers </a:t>
            </a:r>
            <a:endParaRPr sz="1600"/>
          </a:p>
          <a:p>
            <a:pPr indent="0" lvl="0" marL="457200" rtl="0" algn="l">
              <a:lnSpc>
                <a:spcPct val="115000"/>
              </a:lnSpc>
              <a:spcBef>
                <a:spcPts val="0"/>
              </a:spcBef>
              <a:spcAft>
                <a:spcPts val="0"/>
              </a:spcAft>
              <a:buNone/>
            </a:pPr>
            <a:r>
              <a:t/>
            </a:r>
            <a:endParaRPr sz="1600"/>
          </a:p>
        </p:txBody>
      </p:sp>
      <p:sp>
        <p:nvSpPr>
          <p:cNvPr id="250" name="Google Shape;250;p39"/>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confidence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6" name="Google Shape;256;p40"/>
          <p:cNvSpPr txBox="1"/>
          <p:nvPr>
            <p:ph idx="1" type="body"/>
          </p:nvPr>
        </p:nvSpPr>
        <p:spPr>
          <a:xfrm>
            <a:off x="311700" y="1288000"/>
            <a:ext cx="8520600" cy="52458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When you lack confidence in what you are talking about, clients are more likely to question your guidance</a:t>
            </a:r>
            <a:endParaRPr sz="1600"/>
          </a:p>
          <a:p>
            <a:pPr indent="-330200" lvl="0" marL="457200" rtl="0" algn="l">
              <a:lnSpc>
                <a:spcPct val="115000"/>
              </a:lnSpc>
              <a:spcBef>
                <a:spcPts val="0"/>
              </a:spcBef>
              <a:spcAft>
                <a:spcPts val="0"/>
              </a:spcAft>
              <a:buSzPts val="1600"/>
              <a:buChar char="●"/>
            </a:pPr>
            <a:r>
              <a:rPr lang="en" sz="1600"/>
              <a:t>Know your crutch words</a:t>
            </a:r>
            <a:endParaRPr sz="1600"/>
          </a:p>
          <a:p>
            <a:pPr indent="-330200" lvl="0" marL="457200" rtl="0" algn="l">
              <a:lnSpc>
                <a:spcPct val="115000"/>
              </a:lnSpc>
              <a:spcBef>
                <a:spcPts val="0"/>
              </a:spcBef>
              <a:spcAft>
                <a:spcPts val="0"/>
              </a:spcAft>
              <a:buSzPts val="1600"/>
              <a:buChar char="●"/>
            </a:pPr>
            <a:r>
              <a:rPr lang="en" sz="1600"/>
              <a:t>If you don’t… Ask a friend! Record yourself!</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rPr lang="en" sz="1600"/>
              <a:t>What are some common crutch words?</a:t>
            </a:r>
            <a:endParaRPr sz="1600"/>
          </a:p>
          <a:p>
            <a:pPr indent="0" lvl="0" marL="457200" rtl="0" algn="l">
              <a:lnSpc>
                <a:spcPct val="115000"/>
              </a:lnSpc>
              <a:spcBef>
                <a:spcPts val="0"/>
              </a:spcBef>
              <a:spcAft>
                <a:spcPts val="0"/>
              </a:spcAft>
              <a:buNone/>
            </a:pPr>
            <a:r>
              <a:rPr i="1" lang="en" sz="1600"/>
              <a:t>STOP using “I think”, “I believe”, “kind of”, “maybe” and “could/should” right?</a:t>
            </a:r>
            <a:endParaRPr i="1"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p:txBody>
      </p:sp>
      <p:sp>
        <p:nvSpPr>
          <p:cNvPr id="257" name="Google Shape;257;p40"/>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organization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3" name="Google Shape;263;p41"/>
          <p:cNvSpPr txBox="1"/>
          <p:nvPr>
            <p:ph idx="1" type="body"/>
          </p:nvPr>
        </p:nvSpPr>
        <p:spPr>
          <a:xfrm>
            <a:off x="311700" y="1288000"/>
            <a:ext cx="8520600" cy="29799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Make a </a:t>
            </a:r>
            <a:r>
              <a:rPr b="1" lang="en" sz="1600">
                <a:latin typeface="Poppins"/>
                <a:ea typeface="Poppins"/>
                <a:cs typeface="Poppins"/>
                <a:sym typeface="Poppins"/>
              </a:rPr>
              <a:t>shared Google Drive </a:t>
            </a:r>
            <a:r>
              <a:rPr lang="en" sz="1600"/>
              <a:t>(share with EVERY member on project team and EVERY member of e-board)</a:t>
            </a:r>
            <a:endParaRPr sz="1600"/>
          </a:p>
          <a:p>
            <a:pPr indent="-330200" lvl="0" marL="457200" rtl="0" algn="l">
              <a:lnSpc>
                <a:spcPct val="115000"/>
              </a:lnSpc>
              <a:spcBef>
                <a:spcPts val="0"/>
              </a:spcBef>
              <a:spcAft>
                <a:spcPts val="0"/>
              </a:spcAft>
              <a:buSzPts val="1600"/>
              <a:buChar char="●"/>
            </a:pPr>
            <a:r>
              <a:rPr lang="en" sz="1600"/>
              <a:t>Keep e-board in the loop with agency meetings (want to have 1 member of e-board at every agency meeting)</a:t>
            </a:r>
            <a:endParaRPr sz="1600"/>
          </a:p>
          <a:p>
            <a:pPr indent="-330200" lvl="0" marL="457200" rtl="0" algn="l">
              <a:lnSpc>
                <a:spcPct val="115000"/>
              </a:lnSpc>
              <a:spcBef>
                <a:spcPts val="0"/>
              </a:spcBef>
              <a:spcAft>
                <a:spcPts val="0"/>
              </a:spcAft>
              <a:buSzPts val="1600"/>
              <a:buChar char="●"/>
            </a:pPr>
            <a:r>
              <a:rPr lang="en" sz="1600"/>
              <a:t>Let us know if you have any issues with team members or communication</a:t>
            </a:r>
            <a:endParaRPr sz="1600"/>
          </a:p>
          <a:p>
            <a:pPr indent="-330200" lvl="0" marL="457200" rtl="0" algn="l">
              <a:lnSpc>
                <a:spcPct val="115000"/>
              </a:lnSpc>
              <a:spcBef>
                <a:spcPts val="0"/>
              </a:spcBef>
              <a:spcAft>
                <a:spcPts val="0"/>
              </a:spcAft>
              <a:buSzPts val="1600"/>
              <a:buChar char="●"/>
            </a:pPr>
            <a:r>
              <a:rPr lang="en" sz="1600"/>
              <a:t>Delegate and make sure everyone has clear expectations</a:t>
            </a:r>
            <a:endParaRPr sz="1600"/>
          </a:p>
          <a:p>
            <a:pPr indent="-330200" lvl="0" marL="457200" rtl="0" algn="l">
              <a:lnSpc>
                <a:spcPct val="115000"/>
              </a:lnSpc>
              <a:spcBef>
                <a:spcPts val="0"/>
              </a:spcBef>
              <a:spcAft>
                <a:spcPts val="0"/>
              </a:spcAft>
              <a:buSzPts val="1600"/>
              <a:buChar char="●"/>
            </a:pPr>
            <a:r>
              <a:rPr b="1" lang="en" sz="1600">
                <a:latin typeface="Poppins"/>
                <a:ea typeface="Poppins"/>
                <a:cs typeface="Poppins"/>
                <a:sym typeface="Poppins"/>
              </a:rPr>
              <a:t>Utilize a timeline (in member resources folder)</a:t>
            </a:r>
            <a:r>
              <a:rPr lang="en" sz="1600"/>
              <a:t> and share it with the agency for a rough timeline</a:t>
            </a:r>
            <a:endParaRPr sz="1600"/>
          </a:p>
          <a:p>
            <a:pPr indent="0" lvl="0" marL="9144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p:txBody>
      </p:sp>
      <p:sp>
        <p:nvSpPr>
          <p:cNvPr id="264" name="Google Shape;264;p41"/>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manager duties</a:t>
            </a:r>
            <a:endParaRPr/>
          </a:p>
          <a:p>
            <a:pPr indent="0" lvl="0" marL="0" rtl="0" algn="l">
              <a:spcBef>
                <a:spcPts val="0"/>
              </a:spcBef>
              <a:spcAft>
                <a:spcPts val="0"/>
              </a:spcAft>
              <a:buNone/>
            </a:pPr>
            <a:r>
              <a:t/>
            </a:r>
            <a:endParaRPr/>
          </a:p>
        </p:txBody>
      </p:sp>
      <p:sp>
        <p:nvSpPr>
          <p:cNvPr id="80" name="Google Shape;80;p15"/>
          <p:cNvSpPr txBox="1"/>
          <p:nvPr>
            <p:ph idx="1" type="body"/>
          </p:nvPr>
        </p:nvSpPr>
        <p:spPr>
          <a:xfrm>
            <a:off x="311700" y="1592800"/>
            <a:ext cx="8520600" cy="30708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Liaison between your team and the agency partner</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Managing, reviewing progress, and helping deliver projects</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Conducting meetings with the clients as well as informing them about the current work status of their projects</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Creates Slide Decks with their Account Executive and agendas for each meeting</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Leading project team meetings and monitoring performance </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a:p>
        </p:txBody>
      </p:sp>
      <p:sp>
        <p:nvSpPr>
          <p:cNvPr id="81" name="Google Shape;81;p15"/>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2"/>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organization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0" name="Google Shape;270;p42"/>
          <p:cNvSpPr txBox="1"/>
          <p:nvPr>
            <p:ph idx="1" type="body"/>
          </p:nvPr>
        </p:nvSpPr>
        <p:spPr>
          <a:xfrm>
            <a:off x="311700" y="1288000"/>
            <a:ext cx="8520600" cy="2696700"/>
          </a:xfrm>
          <a:prstGeom prst="rect">
            <a:avLst/>
          </a:prstGeom>
        </p:spPr>
        <p:txBody>
          <a:bodyPr anchorCtr="0" anchor="t" bIns="91425" lIns="91425" spcFirstLastPara="1" rIns="91425" wrap="square" tIns="91425">
            <a:spAutoFit/>
          </a:bodyPr>
          <a:lstStyle/>
          <a:p>
            <a:pPr indent="-330200" lvl="0" marL="914400" rtl="0" algn="l">
              <a:lnSpc>
                <a:spcPct val="115000"/>
              </a:lnSpc>
              <a:spcBef>
                <a:spcPts val="0"/>
              </a:spcBef>
              <a:spcAft>
                <a:spcPts val="0"/>
              </a:spcAft>
              <a:buSzPts val="1600"/>
              <a:buChar char="●"/>
            </a:pPr>
            <a:r>
              <a:rPr lang="en" sz="1600"/>
              <a:t>Tell your group that </a:t>
            </a:r>
            <a:r>
              <a:rPr b="1" lang="en" sz="1600">
                <a:latin typeface="Poppins"/>
                <a:ea typeface="Poppins"/>
                <a:cs typeface="Poppins"/>
                <a:sym typeface="Poppins"/>
              </a:rPr>
              <a:t>it’s OKAY to ask questions </a:t>
            </a:r>
            <a:r>
              <a:rPr lang="en" sz="1600"/>
              <a:t>(whether it be about their role or their approach)</a:t>
            </a:r>
            <a:endParaRPr sz="1600"/>
          </a:p>
          <a:p>
            <a:pPr indent="-330200" lvl="0" marL="914400" rtl="0" algn="l">
              <a:lnSpc>
                <a:spcPct val="115000"/>
              </a:lnSpc>
              <a:spcBef>
                <a:spcPts val="0"/>
              </a:spcBef>
              <a:spcAft>
                <a:spcPts val="0"/>
              </a:spcAft>
              <a:buSzPts val="1600"/>
              <a:buChar char="●"/>
            </a:pPr>
            <a:r>
              <a:rPr lang="en" sz="1600"/>
              <a:t>Rehearse as a team for presentations</a:t>
            </a:r>
            <a:endParaRPr sz="1600"/>
          </a:p>
          <a:p>
            <a:pPr indent="-330200" lvl="0" marL="914400" rtl="0" algn="l">
              <a:lnSpc>
                <a:spcPct val="115000"/>
              </a:lnSpc>
              <a:spcBef>
                <a:spcPts val="0"/>
              </a:spcBef>
              <a:spcAft>
                <a:spcPts val="0"/>
              </a:spcAft>
              <a:buSzPts val="1600"/>
              <a:buChar char="●"/>
            </a:pPr>
            <a:r>
              <a:rPr lang="en" sz="1600"/>
              <a:t>Use </a:t>
            </a:r>
            <a:r>
              <a:rPr b="1" lang="en" sz="1600">
                <a:latin typeface="Poppins"/>
                <a:ea typeface="Poppins"/>
                <a:cs typeface="Poppins"/>
                <a:sym typeface="Poppins"/>
              </a:rPr>
              <a:t>when2meet</a:t>
            </a:r>
            <a:r>
              <a:rPr lang="en" sz="1600"/>
              <a:t> if you’re having trouble finding a time to meet</a:t>
            </a:r>
            <a:endParaRPr sz="1600"/>
          </a:p>
          <a:p>
            <a:pPr indent="-330200" lvl="0" marL="914400" rtl="0" algn="l">
              <a:lnSpc>
                <a:spcPct val="115000"/>
              </a:lnSpc>
              <a:spcBef>
                <a:spcPts val="0"/>
              </a:spcBef>
              <a:spcAft>
                <a:spcPts val="0"/>
              </a:spcAft>
              <a:buSzPts val="1600"/>
              <a:buFont typeface="Poppins"/>
              <a:buChar char="●"/>
            </a:pPr>
            <a:r>
              <a:rPr b="1" lang="en" sz="1600">
                <a:latin typeface="Poppins"/>
                <a:ea typeface="Poppins"/>
                <a:cs typeface="Poppins"/>
                <a:sym typeface="Poppins"/>
              </a:rPr>
              <a:t>Send all creative assets to Zach in advance</a:t>
            </a:r>
            <a:endParaRPr b="1" sz="1600">
              <a:latin typeface="Poppins"/>
              <a:ea typeface="Poppins"/>
              <a:cs typeface="Poppins"/>
              <a:sym typeface="Poppins"/>
            </a:endParaRPr>
          </a:p>
          <a:p>
            <a:pPr indent="-330200" lvl="0" marL="914400" rtl="0" algn="l">
              <a:lnSpc>
                <a:spcPct val="115000"/>
              </a:lnSpc>
              <a:spcBef>
                <a:spcPts val="0"/>
              </a:spcBef>
              <a:spcAft>
                <a:spcPts val="0"/>
              </a:spcAft>
              <a:buSzPts val="1600"/>
              <a:buFont typeface="Poppins"/>
              <a:buChar char="●"/>
            </a:pPr>
            <a:r>
              <a:rPr b="1" lang="en" sz="1600">
                <a:latin typeface="Poppins"/>
                <a:ea typeface="Poppins"/>
                <a:cs typeface="Poppins"/>
                <a:sym typeface="Poppins"/>
              </a:rPr>
              <a:t>Send all deliverables and presentation assets to Michael and Jordan</a:t>
            </a:r>
            <a:endParaRPr b="1" sz="1600">
              <a:latin typeface="Poppins"/>
              <a:ea typeface="Poppins"/>
              <a:cs typeface="Poppins"/>
              <a:sym typeface="Poppins"/>
            </a:endParaRPr>
          </a:p>
          <a:p>
            <a:pPr indent="-330200" lvl="0" marL="914400" rtl="0" algn="l">
              <a:lnSpc>
                <a:spcPct val="115000"/>
              </a:lnSpc>
              <a:spcBef>
                <a:spcPts val="0"/>
              </a:spcBef>
              <a:spcAft>
                <a:spcPts val="0"/>
              </a:spcAft>
              <a:buSzPts val="1600"/>
              <a:buFont typeface="Poppins"/>
              <a:buChar char="●"/>
            </a:pPr>
            <a:r>
              <a:rPr b="1" i="1" lang="en" sz="1600">
                <a:latin typeface="Poppins"/>
                <a:ea typeface="Poppins"/>
                <a:cs typeface="Poppins"/>
                <a:sym typeface="Poppins"/>
              </a:rPr>
              <a:t>Take initiative in meetings with the agency, you’re the leader and running the show</a:t>
            </a:r>
            <a:endParaRPr b="1" i="1" sz="1600">
              <a:latin typeface="Poppins"/>
              <a:ea typeface="Poppins"/>
              <a:cs typeface="Poppins"/>
              <a:sym typeface="Poppins"/>
            </a:endParaRPr>
          </a:p>
          <a:p>
            <a:pPr indent="0" lvl="0" marL="457200" rtl="0" algn="l">
              <a:lnSpc>
                <a:spcPct val="115000"/>
              </a:lnSpc>
              <a:spcBef>
                <a:spcPts val="0"/>
              </a:spcBef>
              <a:spcAft>
                <a:spcPts val="0"/>
              </a:spcAft>
              <a:buNone/>
            </a:pPr>
            <a:r>
              <a:t/>
            </a:r>
            <a:endParaRPr sz="1600"/>
          </a:p>
        </p:txBody>
      </p:sp>
      <p:sp>
        <p:nvSpPr>
          <p:cNvPr id="271" name="Google Shape;271;p42"/>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 the bullet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7" name="Google Shape;277;p43"/>
          <p:cNvSpPr txBox="1"/>
          <p:nvPr>
            <p:ph idx="1" type="body"/>
          </p:nvPr>
        </p:nvSpPr>
        <p:spPr>
          <a:xfrm>
            <a:off x="311700" y="1288000"/>
            <a:ext cx="8520600" cy="26967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Apologize for mistakes! </a:t>
            </a:r>
            <a:endParaRPr sz="1600"/>
          </a:p>
          <a:p>
            <a:pPr indent="-330200" lvl="1" marL="1371600" rtl="0" algn="l">
              <a:lnSpc>
                <a:spcPct val="115000"/>
              </a:lnSpc>
              <a:spcBef>
                <a:spcPts val="0"/>
              </a:spcBef>
              <a:spcAft>
                <a:spcPts val="0"/>
              </a:spcAft>
              <a:buSzPts val="1600"/>
              <a:buChar char="○"/>
            </a:pPr>
            <a:r>
              <a:rPr lang="en" sz="1600"/>
              <a:t>In many situations, clients just want you to admit when something was wrong and they can move on</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YOU are the face </a:t>
            </a:r>
            <a:endParaRPr sz="1600"/>
          </a:p>
          <a:p>
            <a:pPr indent="-330200" lvl="1" marL="1371600" rtl="0" algn="l">
              <a:lnSpc>
                <a:spcPct val="115000"/>
              </a:lnSpc>
              <a:spcBef>
                <a:spcPts val="0"/>
              </a:spcBef>
              <a:spcAft>
                <a:spcPts val="0"/>
              </a:spcAft>
              <a:buSzPts val="1600"/>
              <a:buChar char="○"/>
            </a:pPr>
            <a:r>
              <a:rPr lang="en" sz="1600"/>
              <a:t>If we (your team) screw up, you are the one that falls on the sword</a:t>
            </a:r>
            <a:endParaRPr sz="1600"/>
          </a:p>
          <a:p>
            <a:pPr indent="0" lvl="0" marL="13716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Take the lead on all meetings, you run the show, but include everyone in the </a:t>
            </a:r>
            <a:r>
              <a:rPr lang="en" sz="1600"/>
              <a:t>conversation</a:t>
            </a:r>
            <a:endParaRPr sz="1600"/>
          </a:p>
        </p:txBody>
      </p:sp>
      <p:sp>
        <p:nvSpPr>
          <p:cNvPr id="278" name="Google Shape;278;p43"/>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 the bullet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4" name="Google Shape;284;p44"/>
          <p:cNvSpPr txBox="1"/>
          <p:nvPr>
            <p:ph idx="1" type="body"/>
          </p:nvPr>
        </p:nvSpPr>
        <p:spPr>
          <a:xfrm>
            <a:off x="311700" y="1288000"/>
            <a:ext cx="8520600" cy="26967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Apologize for mistakes! </a:t>
            </a:r>
            <a:endParaRPr sz="1600"/>
          </a:p>
          <a:p>
            <a:pPr indent="-330200" lvl="1" marL="1371600" rtl="0" algn="l">
              <a:lnSpc>
                <a:spcPct val="115000"/>
              </a:lnSpc>
              <a:spcBef>
                <a:spcPts val="0"/>
              </a:spcBef>
              <a:spcAft>
                <a:spcPts val="0"/>
              </a:spcAft>
              <a:buSzPts val="1600"/>
              <a:buChar char="○"/>
            </a:pPr>
            <a:r>
              <a:rPr lang="en" sz="1600"/>
              <a:t>In many situations, clients just want you to admit when something was wrong and they can move on</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YOU are the face </a:t>
            </a:r>
            <a:endParaRPr sz="1600"/>
          </a:p>
          <a:p>
            <a:pPr indent="-330200" lvl="1" marL="1371600" rtl="0" algn="l">
              <a:lnSpc>
                <a:spcPct val="115000"/>
              </a:lnSpc>
              <a:spcBef>
                <a:spcPts val="0"/>
              </a:spcBef>
              <a:spcAft>
                <a:spcPts val="0"/>
              </a:spcAft>
              <a:buSzPts val="1600"/>
              <a:buChar char="○"/>
            </a:pPr>
            <a:r>
              <a:rPr lang="en" sz="1600"/>
              <a:t>If we (your team) screw up, you are the one that falls on the sword</a:t>
            </a:r>
            <a:endParaRPr sz="1600"/>
          </a:p>
          <a:p>
            <a:pPr indent="0" lvl="0" marL="13716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Take the lead on all meetings, you run the show, but include everyone in the conversation</a:t>
            </a:r>
            <a:endParaRPr sz="1600"/>
          </a:p>
        </p:txBody>
      </p:sp>
      <p:sp>
        <p:nvSpPr>
          <p:cNvPr id="285" name="Google Shape;285;p44"/>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5"/>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tips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1" name="Google Shape;291;p45"/>
          <p:cNvSpPr txBox="1"/>
          <p:nvPr>
            <p:ph idx="1" type="body"/>
          </p:nvPr>
        </p:nvSpPr>
        <p:spPr>
          <a:xfrm>
            <a:off x="311700" y="1288000"/>
            <a:ext cx="8520600" cy="35463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Make sure slide decks are cohesive, </a:t>
            </a:r>
            <a:r>
              <a:rPr b="1" lang="en" sz="1600">
                <a:latin typeface="Poppins"/>
                <a:ea typeface="Poppins"/>
                <a:cs typeface="Poppins"/>
                <a:sym typeface="Poppins"/>
              </a:rPr>
              <a:t>tell a story - STRATEGY IS ALWAYS ALIGNED</a:t>
            </a:r>
            <a:endParaRPr b="1" sz="1600">
              <a:latin typeface="Poppins"/>
              <a:ea typeface="Poppins"/>
              <a:cs typeface="Poppins"/>
              <a:sym typeface="Poppins"/>
            </a:endParaRPr>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Ensure both team members are collaborating for each role (ex: art directors work together not separately)</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Encourage the team to really think outside of the box for creative ideas -- our partners are looking for unique ideas for the future of advertising. To get inspiration look at the https://clios.com/awards and </a:t>
            </a:r>
            <a:r>
              <a:rPr lang="en" sz="1600" u="sng">
                <a:solidFill>
                  <a:schemeClr val="hlink"/>
                </a:solidFill>
                <a:hlinkClick r:id="rId3"/>
              </a:rPr>
              <a:t>www.adsoftheworld.com/</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Font typeface="Poppins"/>
              <a:buChar char="●"/>
            </a:pPr>
            <a:r>
              <a:rPr b="1" lang="en" sz="1600">
                <a:latin typeface="Poppins"/>
                <a:ea typeface="Poppins"/>
                <a:cs typeface="Poppins"/>
                <a:sym typeface="Poppins"/>
              </a:rPr>
              <a:t>Make sure all assets look they are from the same campaign </a:t>
            </a:r>
            <a:endParaRPr b="1" sz="1600">
              <a:latin typeface="Poppins"/>
              <a:ea typeface="Poppins"/>
              <a:cs typeface="Poppins"/>
              <a:sym typeface="Poppins"/>
            </a:endParaRPr>
          </a:p>
          <a:p>
            <a:pPr indent="0" lvl="0" marL="914400" rtl="0" algn="l">
              <a:lnSpc>
                <a:spcPct val="115000"/>
              </a:lnSpc>
              <a:spcBef>
                <a:spcPts val="0"/>
              </a:spcBef>
              <a:spcAft>
                <a:spcPts val="0"/>
              </a:spcAft>
              <a:buNone/>
            </a:pPr>
            <a:r>
              <a:t/>
            </a:r>
            <a:endParaRPr sz="1600"/>
          </a:p>
        </p:txBody>
      </p:sp>
      <p:sp>
        <p:nvSpPr>
          <p:cNvPr id="292" name="Google Shape;292;p45"/>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3497925" y="1900625"/>
            <a:ext cx="54009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resources</a:t>
            </a:r>
            <a:endParaRPr/>
          </a:p>
        </p:txBody>
      </p:sp>
      <p:sp>
        <p:nvSpPr>
          <p:cNvPr id="298" name="Google Shape;298;p46"/>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type="title"/>
          </p:nvPr>
        </p:nvSpPr>
        <p:spPr>
          <a:xfrm>
            <a:off x="3497925" y="1900625"/>
            <a:ext cx="54009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resources</a:t>
            </a:r>
            <a:endParaRPr/>
          </a:p>
        </p:txBody>
      </p:sp>
      <p:sp>
        <p:nvSpPr>
          <p:cNvPr id="304" name="Google Shape;304;p47"/>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t>
            </a:r>
            <a:r>
              <a:rPr lang="en"/>
              <a:t>esources about accounts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0" name="Google Shape;310;p48"/>
          <p:cNvSpPr txBox="1"/>
          <p:nvPr>
            <p:ph idx="1" type="body"/>
          </p:nvPr>
        </p:nvSpPr>
        <p:spPr>
          <a:xfrm>
            <a:off x="311700" y="1515575"/>
            <a:ext cx="8520600" cy="1477500"/>
          </a:xfrm>
          <a:prstGeom prst="rect">
            <a:avLst/>
          </a:prstGeom>
        </p:spPr>
        <p:txBody>
          <a:bodyPr anchorCtr="0" anchor="t" bIns="91425" lIns="91425" spcFirstLastPara="1" rIns="91425" wrap="square" tIns="91425">
            <a:spAutoFit/>
          </a:bodyPr>
          <a:lstStyle/>
          <a:p>
            <a:pPr indent="-317500" lvl="0" marL="914400" rtl="0" algn="l">
              <a:lnSpc>
                <a:spcPct val="100000"/>
              </a:lnSpc>
              <a:spcBef>
                <a:spcPts val="0"/>
              </a:spcBef>
              <a:spcAft>
                <a:spcPts val="0"/>
              </a:spcAft>
              <a:buClr>
                <a:srgbClr val="ED7948"/>
              </a:buClr>
              <a:buSzPts val="1400"/>
              <a:buFont typeface="Proxima Nova"/>
              <a:buChar char="●"/>
            </a:pPr>
            <a:r>
              <a:rPr b="1" lang="en" sz="1400" u="sng">
                <a:solidFill>
                  <a:srgbClr val="ED7948"/>
                </a:solidFill>
                <a:latin typeface="Poppins"/>
                <a:ea typeface="Poppins"/>
                <a:cs typeface="Poppins"/>
                <a:sym typeface="Poppins"/>
                <a:hlinkClick r:id="rId3">
                  <a:extLst>
                    <a:ext uri="{A12FA001-AC4F-418D-AE19-62706E023703}">
                      <ahyp:hlinkClr val="tx"/>
                    </a:ext>
                  </a:extLst>
                </a:hlinkClick>
              </a:rPr>
              <a:t>Memos for Account Management</a:t>
            </a:r>
            <a:r>
              <a:rPr b="1" lang="en" sz="1400">
                <a:solidFill>
                  <a:srgbClr val="ED7948"/>
                </a:solidFill>
                <a:latin typeface="Poppins"/>
                <a:ea typeface="Poppins"/>
                <a:cs typeface="Poppins"/>
                <a:sym typeface="Poppins"/>
              </a:rPr>
              <a:t>: </a:t>
            </a:r>
            <a:r>
              <a:rPr lang="en" sz="1400">
                <a:solidFill>
                  <a:schemeClr val="dk1"/>
                </a:solidFill>
                <a:latin typeface="Poppins"/>
                <a:ea typeface="Poppins"/>
                <a:cs typeface="Poppins"/>
                <a:sym typeface="Poppins"/>
              </a:rPr>
              <a:t>The following memos were created by Bruce Kelley, Vice Chairman, The Martin Agency to provide tips and recommendations for agency staff, primarily Account Management, to help deal with the myriad issues faced on the job.</a:t>
            </a:r>
            <a:endParaRPr sz="1400">
              <a:solidFill>
                <a:schemeClr val="dk1"/>
              </a:solidFill>
              <a:latin typeface="Poppins"/>
              <a:ea typeface="Poppins"/>
              <a:cs typeface="Poppins"/>
              <a:sym typeface="Poppins"/>
            </a:endParaRPr>
          </a:p>
          <a:p>
            <a:pPr indent="0" lvl="0" marL="914400" rtl="0" algn="l">
              <a:lnSpc>
                <a:spcPct val="100000"/>
              </a:lnSpc>
              <a:spcBef>
                <a:spcPts val="0"/>
              </a:spcBef>
              <a:spcAft>
                <a:spcPts val="0"/>
              </a:spcAft>
              <a:buNone/>
            </a:pPr>
            <a:r>
              <a:t/>
            </a:r>
            <a:endParaRPr sz="1400">
              <a:solidFill>
                <a:schemeClr val="dk1"/>
              </a:solidFill>
              <a:latin typeface="Poppins"/>
              <a:ea typeface="Poppins"/>
              <a:cs typeface="Poppins"/>
              <a:sym typeface="Poppins"/>
            </a:endParaRPr>
          </a:p>
          <a:p>
            <a:pPr indent="-317500" lvl="0" marL="914400" rtl="0" algn="l">
              <a:lnSpc>
                <a:spcPct val="100000"/>
              </a:lnSpc>
              <a:spcBef>
                <a:spcPts val="0"/>
              </a:spcBef>
              <a:spcAft>
                <a:spcPts val="0"/>
              </a:spcAft>
              <a:buClr>
                <a:srgbClr val="ED7948"/>
              </a:buClr>
              <a:buSzPts val="1400"/>
              <a:buFont typeface="Poppins"/>
              <a:buChar char="●"/>
            </a:pPr>
            <a:r>
              <a:rPr b="1" lang="en" sz="1400" u="sng">
                <a:solidFill>
                  <a:srgbClr val="ED7948"/>
                </a:solidFill>
                <a:latin typeface="Poppins"/>
                <a:ea typeface="Poppins"/>
                <a:cs typeface="Poppins"/>
                <a:sym typeface="Poppins"/>
                <a:hlinkClick r:id="rId4">
                  <a:extLst>
                    <a:ext uri="{A12FA001-AC4F-418D-AE19-62706E023703}">
                      <ahyp:hlinkClr val="tx"/>
                    </a:ext>
                  </a:extLst>
                </a:hlinkClick>
              </a:rPr>
              <a:t>What do Account Directors and Account Managers do in advertising?</a:t>
            </a:r>
            <a:endParaRPr sz="1600">
              <a:solidFill>
                <a:srgbClr val="ED7948"/>
              </a:solidFill>
            </a:endParaRPr>
          </a:p>
        </p:txBody>
      </p:sp>
      <p:sp>
        <p:nvSpPr>
          <p:cNvPr id="311" name="Google Shape;311;p48"/>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 to know your team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7" name="Google Shape;317;p49"/>
          <p:cNvSpPr txBox="1"/>
          <p:nvPr>
            <p:ph idx="1" type="body"/>
          </p:nvPr>
        </p:nvSpPr>
        <p:spPr>
          <a:xfrm>
            <a:off x="311700" y="1288000"/>
            <a:ext cx="8520600" cy="15639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Be a mentor</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Personality </a:t>
            </a:r>
            <a:r>
              <a:rPr lang="en" sz="1600"/>
              <a:t>quizzes</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Go get lunch or walk to </a:t>
            </a:r>
            <a:r>
              <a:rPr lang="en" sz="1600"/>
              <a:t>meetings</a:t>
            </a:r>
            <a:r>
              <a:rPr lang="en" sz="1600"/>
              <a:t> </a:t>
            </a:r>
            <a:r>
              <a:rPr lang="en" sz="1600"/>
              <a:t>together</a:t>
            </a:r>
            <a:r>
              <a:rPr lang="en" sz="1600"/>
              <a:t>, etc.</a:t>
            </a:r>
            <a:endParaRPr sz="1600"/>
          </a:p>
        </p:txBody>
      </p:sp>
      <p:sp>
        <p:nvSpPr>
          <p:cNvPr id="318" name="Google Shape;318;p49"/>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0"/>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recommended tools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4" name="Google Shape;324;p50"/>
          <p:cNvSpPr txBox="1"/>
          <p:nvPr>
            <p:ph idx="1" type="body"/>
          </p:nvPr>
        </p:nvSpPr>
        <p:spPr>
          <a:xfrm>
            <a:off x="311700" y="1288000"/>
            <a:ext cx="8520600" cy="3829500"/>
          </a:xfrm>
          <a:prstGeom prst="rect">
            <a:avLst/>
          </a:prstGeom>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Groupme or all project communication, text message for reminding about meetings or quick questions (e-board included on both)</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Miro: great collaboration tool, have a few free boards Jamboard: another great collaboration tool </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Google Drive</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Excel sheet mapping out dates</a:t>
            </a:r>
            <a:endParaRPr sz="1600"/>
          </a:p>
          <a:p>
            <a:pPr indent="0" lvl="0" marL="91440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When2Meet to find times with team</a:t>
            </a:r>
            <a:endParaRPr sz="1600"/>
          </a:p>
          <a:p>
            <a:pPr indent="0" lvl="0" marL="91440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p:txBody>
      </p:sp>
      <p:sp>
        <p:nvSpPr>
          <p:cNvPr id="325" name="Google Shape;325;p50"/>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ae’s vs am’s in the real world</a:t>
            </a:r>
            <a:endParaRPr/>
          </a:p>
          <a:p>
            <a:pPr indent="0" lvl="0" marL="0" rtl="0" algn="l">
              <a:spcBef>
                <a:spcPts val="0"/>
              </a:spcBef>
              <a:spcAft>
                <a:spcPts val="0"/>
              </a:spcAft>
              <a:buNone/>
            </a:pPr>
            <a:r>
              <a:t/>
            </a:r>
            <a:endParaRPr/>
          </a:p>
        </p:txBody>
      </p:sp>
      <p:sp>
        <p:nvSpPr>
          <p:cNvPr id="331" name="Google Shape;331;p51"/>
          <p:cNvSpPr txBox="1"/>
          <p:nvPr>
            <p:ph idx="1" type="body"/>
          </p:nvPr>
        </p:nvSpPr>
        <p:spPr>
          <a:xfrm>
            <a:off x="311700" y="1592800"/>
            <a:ext cx="8520600" cy="3105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100"/>
              <a:t>AE: Their primary responsibility is to build relationships with new clients while helping to cultivate relationships with existing ones. They are the primary point of contact for prospective clients, offering them guidance while simultaneously assessing their needs and making sure they can be met. Account executives aim to make connections with new clients through networking events, research, sales calls and visits, and other promotional tactics. A primary responsibility is to employ sales principles to forge relationships with new clients and earn their business. For this reason, their daily tasks often involve networking and promotion. They might also create media pitches, reach out to social media influencers, provide product samples for editorial promos, organize promotional events, and more. It’s vital that account executives be able to communicate effectively, both verbally and in writing.</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AM: Account managers are the liaison between a business and its existing clients. They may monitor budgets, explain cost factors to clients, and negotiate new terms as necessary. Since account managers often juggle many clients, they must be detail-oriented and able to multitask and manage priorities according to company and client needs. They also must have good communication skills to delegate tasks as necessary. Account managers handle clients who are already signed on to work with the company, ensuring the relationship remains beneficial for both parties. This may involve renegotiating contracts, communicating with other departments to ensure deliverables are high-quality and on schedule, and confirming that both the business and the client are able to meet the terms of their agreement. As such, they spend most of their time in the “office” connecting with clients through email and by phone although they do make client visits.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332" name="Google Shape;332;p51"/>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manager duties</a:t>
            </a:r>
            <a:endParaRPr/>
          </a:p>
          <a:p>
            <a:pPr indent="0" lvl="0" marL="0" rtl="0" algn="l">
              <a:spcBef>
                <a:spcPts val="0"/>
              </a:spcBef>
              <a:spcAft>
                <a:spcPts val="0"/>
              </a:spcAft>
              <a:buNone/>
            </a:pPr>
            <a:r>
              <a:t/>
            </a:r>
            <a:endParaRPr/>
          </a:p>
        </p:txBody>
      </p:sp>
      <p:sp>
        <p:nvSpPr>
          <p:cNvPr id="87" name="Google Shape;87;p16"/>
          <p:cNvSpPr txBox="1"/>
          <p:nvPr>
            <p:ph idx="1" type="body"/>
          </p:nvPr>
        </p:nvSpPr>
        <p:spPr>
          <a:xfrm>
            <a:off x="311700" y="1592800"/>
            <a:ext cx="8520600" cy="21933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Training new Account Executives</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Sending weekly updates to adworks President, VP, and Creative Director</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Creates a timeline for the agency in the beginning of the semester and takes the lead on direction</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a:p>
        </p:txBody>
      </p:sp>
      <p:sp>
        <p:nvSpPr>
          <p:cNvPr id="88" name="Google Shape;88;p16"/>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ae’s vs am’s in the real world</a:t>
            </a:r>
            <a:endParaRPr/>
          </a:p>
          <a:p>
            <a:pPr indent="0" lvl="0" marL="0" rtl="0" algn="l">
              <a:spcBef>
                <a:spcPts val="0"/>
              </a:spcBef>
              <a:spcAft>
                <a:spcPts val="0"/>
              </a:spcAft>
              <a:buNone/>
            </a:pPr>
            <a:r>
              <a:t/>
            </a:r>
            <a:endParaRPr/>
          </a:p>
        </p:txBody>
      </p:sp>
      <p:sp>
        <p:nvSpPr>
          <p:cNvPr id="338" name="Google Shape;338;p52"/>
          <p:cNvSpPr txBox="1"/>
          <p:nvPr>
            <p:ph idx="1" type="body"/>
          </p:nvPr>
        </p:nvSpPr>
        <p:spPr>
          <a:xfrm>
            <a:off x="311700" y="1592800"/>
            <a:ext cx="8520600" cy="2262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t/>
            </a:r>
            <a:endParaRPr sz="1800"/>
          </a:p>
          <a:p>
            <a:pPr indent="0" lvl="0" marL="0" rtl="0" algn="l">
              <a:spcBef>
                <a:spcPts val="0"/>
              </a:spcBef>
              <a:spcAft>
                <a:spcPts val="0"/>
              </a:spcAft>
              <a:buNone/>
            </a:pPr>
            <a:r>
              <a:rPr lang="en" sz="1800"/>
              <a:t>While both must have good interpersonal skills, the role of account executive requires extensive knowledge of sales tactics and the psychology of sales. They use these skills, coupled with interpersonal communication, to land new clients.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Account managers don’t develop new accounts but rather maintain and nurture existing ones. While they need interpersonal skills, too, it’s just as important that they be able to manage their time to serve their clients well.</a:t>
            </a:r>
            <a:endParaRPr sz="1800"/>
          </a:p>
        </p:txBody>
      </p:sp>
      <p:sp>
        <p:nvSpPr>
          <p:cNvPr id="339" name="Google Shape;339;p52"/>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txBox="1"/>
          <p:nvPr>
            <p:ph type="title"/>
          </p:nvPr>
        </p:nvSpPr>
        <p:spPr>
          <a:xfrm>
            <a:off x="3497925" y="1900625"/>
            <a:ext cx="54009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getting to </a:t>
            </a:r>
            <a:endParaRPr/>
          </a:p>
          <a:p>
            <a:pPr indent="0" lvl="0" marL="0" rtl="0" algn="l">
              <a:spcBef>
                <a:spcPts val="0"/>
              </a:spcBef>
              <a:spcAft>
                <a:spcPts val="0"/>
              </a:spcAft>
              <a:buNone/>
            </a:pPr>
            <a:r>
              <a:rPr lang="en"/>
              <a:t>your big idea</a:t>
            </a:r>
            <a:endParaRPr/>
          </a:p>
        </p:txBody>
      </p:sp>
      <p:sp>
        <p:nvSpPr>
          <p:cNvPr id="345" name="Google Shape;345;p53"/>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big idea</a:t>
            </a:r>
            <a:endParaRPr/>
          </a:p>
          <a:p>
            <a:pPr indent="0" lvl="0" marL="0" rtl="0" algn="l">
              <a:spcBef>
                <a:spcPts val="0"/>
              </a:spcBef>
              <a:spcAft>
                <a:spcPts val="0"/>
              </a:spcAft>
              <a:buNone/>
            </a:pPr>
            <a:r>
              <a:t/>
            </a:r>
            <a:endParaRPr/>
          </a:p>
        </p:txBody>
      </p:sp>
      <p:sp>
        <p:nvSpPr>
          <p:cNvPr id="351" name="Google Shape;351;p54"/>
          <p:cNvSpPr txBox="1"/>
          <p:nvPr>
            <p:ph idx="1" type="body"/>
          </p:nvPr>
        </p:nvSpPr>
        <p:spPr>
          <a:xfrm>
            <a:off x="311700" y="1592800"/>
            <a:ext cx="8520600" cy="32556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Based on the strategy, work with your team to develop a north star or your BIG IDEA</a:t>
            </a:r>
            <a:endParaRPr sz="1900"/>
          </a:p>
          <a:p>
            <a:pPr indent="-349250" lvl="1" marL="1371600" rtl="0" algn="l">
              <a:spcBef>
                <a:spcPts val="0"/>
              </a:spcBef>
              <a:spcAft>
                <a:spcPts val="0"/>
              </a:spcAft>
              <a:buSzPts val="1900"/>
              <a:buChar char="○"/>
            </a:pPr>
            <a:r>
              <a:rPr i="1" lang="en" sz="1900"/>
              <a:t>Ex: For Tinder, we found teens want more meaningful connections beyond the phone screen. Our big idea was to create digitally disruptive experiences -- encourage teens to meet beyond the phone screen</a:t>
            </a:r>
            <a:endParaRPr i="1" sz="1900"/>
          </a:p>
          <a:p>
            <a:pPr indent="-349250" lvl="0" marL="457200" rtl="0" algn="l">
              <a:spcBef>
                <a:spcPts val="0"/>
              </a:spcBef>
              <a:spcAft>
                <a:spcPts val="0"/>
              </a:spcAft>
              <a:buSzPts val="1900"/>
              <a:buChar char="●"/>
            </a:pPr>
            <a:r>
              <a:rPr lang="en" sz="1900"/>
              <a:t>Based on this big idea, make sure the creative ideas revolve around this strategy</a:t>
            </a:r>
            <a:endParaRPr sz="1900"/>
          </a:p>
          <a:p>
            <a:pPr indent="-349250" lvl="0" marL="457200" rtl="0" algn="l">
              <a:spcBef>
                <a:spcPts val="0"/>
              </a:spcBef>
              <a:spcAft>
                <a:spcPts val="0"/>
              </a:spcAft>
              <a:buSzPts val="1900"/>
              <a:buChar char="●"/>
            </a:pPr>
            <a:r>
              <a:rPr lang="en" sz="1900"/>
              <a:t>You can also present multiple big ideas if you are having trouble narrowing down to one</a:t>
            </a:r>
            <a:endParaRPr sz="1900"/>
          </a:p>
          <a:p>
            <a:pPr indent="-349250" lvl="0" marL="457200" rtl="0" algn="l">
              <a:spcBef>
                <a:spcPts val="0"/>
              </a:spcBef>
              <a:spcAft>
                <a:spcPts val="0"/>
              </a:spcAft>
              <a:buSzPts val="1900"/>
              <a:buChar char="●"/>
            </a:pPr>
            <a:r>
              <a:rPr lang="en" sz="1900"/>
              <a:t>Think outside of the box, write everything down that comes to mind when doing brainstorming sessions with the entire team</a:t>
            </a:r>
            <a:endParaRPr sz="1900"/>
          </a:p>
          <a:p>
            <a:pPr indent="0" lvl="0" marL="914400" rtl="0" algn="l">
              <a:spcBef>
                <a:spcPts val="0"/>
              </a:spcBef>
              <a:spcAft>
                <a:spcPts val="0"/>
              </a:spcAft>
              <a:buNone/>
            </a:pPr>
            <a:r>
              <a:t/>
            </a:r>
            <a:endParaRPr sz="1900"/>
          </a:p>
          <a:p>
            <a:pPr indent="0" lvl="0" marL="914400" rtl="0" algn="l">
              <a:spcBef>
                <a:spcPts val="0"/>
              </a:spcBef>
              <a:spcAft>
                <a:spcPts val="0"/>
              </a:spcAft>
              <a:buNone/>
            </a:pPr>
            <a:r>
              <a:t/>
            </a:r>
            <a:endParaRPr sz="1900"/>
          </a:p>
        </p:txBody>
      </p:sp>
      <p:sp>
        <p:nvSpPr>
          <p:cNvPr id="352" name="Google Shape;352;p54"/>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5"/>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core concept frameworks</a:t>
            </a:r>
            <a:endParaRPr/>
          </a:p>
          <a:p>
            <a:pPr indent="0" lvl="0" marL="0" rtl="0" algn="l">
              <a:spcBef>
                <a:spcPts val="0"/>
              </a:spcBef>
              <a:spcAft>
                <a:spcPts val="0"/>
              </a:spcAft>
              <a:buNone/>
            </a:pPr>
            <a:r>
              <a:t/>
            </a:r>
            <a:endParaRPr/>
          </a:p>
        </p:txBody>
      </p:sp>
      <p:sp>
        <p:nvSpPr>
          <p:cNvPr id="358" name="Google Shape;358;p55"/>
          <p:cNvSpPr txBox="1"/>
          <p:nvPr>
            <p:ph idx="1" type="body"/>
          </p:nvPr>
        </p:nvSpPr>
        <p:spPr>
          <a:xfrm>
            <a:off x="311700" y="1364200"/>
            <a:ext cx="8520600" cy="404100"/>
          </a:xfrm>
          <a:prstGeom prst="rect">
            <a:avLst/>
          </a:prstGeom>
        </p:spPr>
        <p:txBody>
          <a:bodyPr anchorCtr="0" anchor="t" bIns="91425" lIns="91425" spcFirstLastPara="1" rIns="91425" wrap="square" tIns="91425">
            <a:spAutoFit/>
          </a:bodyPr>
          <a:lstStyle/>
          <a:p>
            <a:pPr indent="0" lvl="0" marL="914400" rtl="0" algn="l">
              <a:spcBef>
                <a:spcPts val="0"/>
              </a:spcBef>
              <a:spcAft>
                <a:spcPts val="0"/>
              </a:spcAft>
              <a:buNone/>
            </a:pPr>
            <a:r>
              <a:rPr b="1" lang="en" sz="1900">
                <a:latin typeface="Poppins"/>
                <a:ea typeface="Poppins"/>
                <a:cs typeface="Poppins"/>
                <a:sym typeface="Poppins"/>
              </a:rPr>
              <a:t>Using this framework can help you get to your big idea</a:t>
            </a:r>
            <a:endParaRPr sz="1900"/>
          </a:p>
        </p:txBody>
      </p:sp>
      <p:sp>
        <p:nvSpPr>
          <p:cNvPr id="359" name="Google Shape;359;p55"/>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360" name="Google Shape;360;p55"/>
          <p:cNvPicPr preferRelativeResize="0"/>
          <p:nvPr/>
        </p:nvPicPr>
        <p:blipFill>
          <a:blip r:embed="rId3">
            <a:alphaModFix/>
          </a:blip>
          <a:stretch>
            <a:fillRect/>
          </a:stretch>
        </p:blipFill>
        <p:spPr>
          <a:xfrm>
            <a:off x="1187825" y="1812337"/>
            <a:ext cx="5035692" cy="275866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6"/>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core concept frameworks</a:t>
            </a:r>
            <a:endParaRPr/>
          </a:p>
          <a:p>
            <a:pPr indent="0" lvl="0" marL="0" rtl="0" algn="l">
              <a:spcBef>
                <a:spcPts val="0"/>
              </a:spcBef>
              <a:spcAft>
                <a:spcPts val="0"/>
              </a:spcAft>
              <a:buNone/>
            </a:pPr>
            <a:r>
              <a:t/>
            </a:r>
            <a:endParaRPr/>
          </a:p>
        </p:txBody>
      </p:sp>
      <p:sp>
        <p:nvSpPr>
          <p:cNvPr id="366" name="Google Shape;366;p56"/>
          <p:cNvSpPr txBox="1"/>
          <p:nvPr>
            <p:ph idx="1" type="body"/>
          </p:nvPr>
        </p:nvSpPr>
        <p:spPr>
          <a:xfrm>
            <a:off x="311700" y="1364200"/>
            <a:ext cx="8520600" cy="404100"/>
          </a:xfrm>
          <a:prstGeom prst="rect">
            <a:avLst/>
          </a:prstGeom>
        </p:spPr>
        <p:txBody>
          <a:bodyPr anchorCtr="0" anchor="t" bIns="91425" lIns="91425" spcFirstLastPara="1" rIns="91425" wrap="square" tIns="91425">
            <a:spAutoFit/>
          </a:bodyPr>
          <a:lstStyle/>
          <a:p>
            <a:pPr indent="0" lvl="0" marL="914400" rtl="0" algn="l">
              <a:spcBef>
                <a:spcPts val="0"/>
              </a:spcBef>
              <a:spcAft>
                <a:spcPts val="0"/>
              </a:spcAft>
              <a:buNone/>
            </a:pPr>
            <a:r>
              <a:rPr b="1" lang="en" sz="1900">
                <a:latin typeface="Poppins"/>
                <a:ea typeface="Poppins"/>
                <a:cs typeface="Poppins"/>
                <a:sym typeface="Poppins"/>
              </a:rPr>
              <a:t>Using this framework can help you get to your big idea</a:t>
            </a:r>
            <a:endParaRPr sz="1900"/>
          </a:p>
        </p:txBody>
      </p:sp>
      <p:sp>
        <p:nvSpPr>
          <p:cNvPr id="367" name="Google Shape;367;p56"/>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id="368" name="Google Shape;368;p56"/>
          <p:cNvPicPr preferRelativeResize="0"/>
          <p:nvPr/>
        </p:nvPicPr>
        <p:blipFill>
          <a:blip r:embed="rId3">
            <a:alphaModFix/>
          </a:blip>
          <a:stretch>
            <a:fillRect/>
          </a:stretch>
        </p:blipFill>
        <p:spPr>
          <a:xfrm>
            <a:off x="1372700" y="1813738"/>
            <a:ext cx="4931550" cy="27475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7"/>
          <p:cNvSpPr txBox="1"/>
          <p:nvPr>
            <p:ph type="title"/>
          </p:nvPr>
        </p:nvSpPr>
        <p:spPr>
          <a:xfrm>
            <a:off x="1973100" y="2071325"/>
            <a:ext cx="54009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n</a:t>
            </a:r>
            <a:r>
              <a:rPr lang="en"/>
              <a:t>ow go KICK SOME ASS!</a:t>
            </a:r>
            <a:endParaRPr/>
          </a:p>
          <a:p>
            <a:pPr indent="0" lvl="0" marL="0" rtl="0" algn="l">
              <a:spcBef>
                <a:spcPts val="0"/>
              </a:spcBef>
              <a:spcAft>
                <a:spcPts val="0"/>
              </a:spcAft>
              <a:buNone/>
            </a:pPr>
            <a:r>
              <a:t/>
            </a:r>
            <a:endParaRPr/>
          </a:p>
        </p:txBody>
      </p:sp>
      <p:sp>
        <p:nvSpPr>
          <p:cNvPr id="374" name="Google Shape;374;p57"/>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about account executive</a:t>
            </a:r>
            <a:endParaRPr/>
          </a:p>
          <a:p>
            <a:pPr indent="0" lvl="0" marL="0" rtl="0" algn="l">
              <a:spcBef>
                <a:spcPts val="0"/>
              </a:spcBef>
              <a:spcAft>
                <a:spcPts val="0"/>
              </a:spcAft>
              <a:buNone/>
            </a:pPr>
            <a:r>
              <a:t/>
            </a:r>
            <a:endParaRPr/>
          </a:p>
        </p:txBody>
      </p:sp>
      <p:sp>
        <p:nvSpPr>
          <p:cNvPr id="94" name="Google Shape;94;p17"/>
          <p:cNvSpPr txBox="1"/>
          <p:nvPr>
            <p:ph idx="1" type="body"/>
          </p:nvPr>
        </p:nvSpPr>
        <p:spPr>
          <a:xfrm>
            <a:off x="311700" y="1592800"/>
            <a:ext cx="8520600" cy="17547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The Account Executive is the right-hand man for the Account Manager. Account Executives assist with the project team's internal communications, such as brainstorming sessions. It's also expected that the Account Executive contributes in other areas of the project and checks in on each project member for assistance.</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a:p>
        </p:txBody>
      </p:sp>
      <p:sp>
        <p:nvSpPr>
          <p:cNvPr id="95" name="Google Shape;95;p17"/>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executive duties</a:t>
            </a:r>
            <a:endParaRPr/>
          </a:p>
          <a:p>
            <a:pPr indent="0" lvl="0" marL="0" rtl="0" algn="l">
              <a:spcBef>
                <a:spcPts val="0"/>
              </a:spcBef>
              <a:spcAft>
                <a:spcPts val="0"/>
              </a:spcAft>
              <a:buNone/>
            </a:pPr>
            <a:r>
              <a:t/>
            </a:r>
            <a:endParaRPr/>
          </a:p>
        </p:txBody>
      </p:sp>
      <p:sp>
        <p:nvSpPr>
          <p:cNvPr id="101" name="Google Shape;101;p18"/>
          <p:cNvSpPr txBox="1"/>
          <p:nvPr>
            <p:ph idx="1" type="body"/>
          </p:nvPr>
        </p:nvSpPr>
        <p:spPr>
          <a:xfrm>
            <a:off x="311700" y="1592800"/>
            <a:ext cx="8520600" cy="32901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“Right hand man” to the Account Manager</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Assisting accounts with team meetings and work progress</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Helping create internal creative briefs for art direction</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Coordinating with team to present findings and creative work to the agency partner</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Organizing and leading focus groups and brainstorming sessions</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a:p>
        </p:txBody>
      </p:sp>
      <p:sp>
        <p:nvSpPr>
          <p:cNvPr id="102" name="Google Shape;102;p18"/>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account executive duties</a:t>
            </a:r>
            <a:endParaRPr/>
          </a:p>
          <a:p>
            <a:pPr indent="0" lvl="0" marL="0" rtl="0" algn="l">
              <a:spcBef>
                <a:spcPts val="0"/>
              </a:spcBef>
              <a:spcAft>
                <a:spcPts val="0"/>
              </a:spcAft>
              <a:buNone/>
            </a:pPr>
            <a:r>
              <a:t/>
            </a:r>
            <a:endParaRPr/>
          </a:p>
        </p:txBody>
      </p:sp>
      <p:sp>
        <p:nvSpPr>
          <p:cNvPr id="108" name="Google Shape;108;p19"/>
          <p:cNvSpPr txBox="1"/>
          <p:nvPr>
            <p:ph idx="1" type="body"/>
          </p:nvPr>
        </p:nvSpPr>
        <p:spPr>
          <a:xfrm>
            <a:off x="311700" y="1592800"/>
            <a:ext cx="8520600" cy="19740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Char char="●"/>
            </a:pPr>
            <a:r>
              <a:rPr lang="en" sz="1900"/>
              <a:t>Create a timeline for the semester with the Account Manager</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Ensuring the strategy and key insight is seen through in the campaign/creative work</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a:p>
        </p:txBody>
      </p:sp>
      <p:sp>
        <p:nvSpPr>
          <p:cNvPr id="109" name="Google Shape;109;p19"/>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2985850" y="1900625"/>
            <a:ext cx="54009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accounts tips</a:t>
            </a:r>
            <a:endParaRPr/>
          </a:p>
        </p:txBody>
      </p:sp>
      <p:sp>
        <p:nvSpPr>
          <p:cNvPr id="115" name="Google Shape;115;p20"/>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565850"/>
            <a:ext cx="8520600" cy="55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respond in a timely manner</a:t>
            </a:r>
            <a:endParaRPr/>
          </a:p>
          <a:p>
            <a:pPr indent="0" lvl="0" marL="0" rtl="0" algn="l">
              <a:spcBef>
                <a:spcPts val="0"/>
              </a:spcBef>
              <a:spcAft>
                <a:spcPts val="0"/>
              </a:spcAft>
              <a:buNone/>
            </a:pPr>
            <a:r>
              <a:t/>
            </a:r>
            <a:endParaRPr/>
          </a:p>
        </p:txBody>
      </p:sp>
      <p:sp>
        <p:nvSpPr>
          <p:cNvPr id="121" name="Google Shape;121;p21"/>
          <p:cNvSpPr txBox="1"/>
          <p:nvPr>
            <p:ph idx="1" type="body"/>
          </p:nvPr>
        </p:nvSpPr>
        <p:spPr>
          <a:xfrm>
            <a:off x="311700" y="1592800"/>
            <a:ext cx="8520600" cy="3509400"/>
          </a:xfrm>
          <a:prstGeom prst="rect">
            <a:avLst/>
          </a:prstGeom>
        </p:spPr>
        <p:txBody>
          <a:bodyPr anchorCtr="0" anchor="t" bIns="91425" lIns="91425" spcFirstLastPara="1" rIns="91425" wrap="square" tIns="91425">
            <a:spAutoFit/>
          </a:bodyPr>
          <a:lstStyle/>
          <a:p>
            <a:pPr indent="-349250" lvl="0" marL="457200" rtl="0" algn="l">
              <a:spcBef>
                <a:spcPts val="0"/>
              </a:spcBef>
              <a:spcAft>
                <a:spcPts val="0"/>
              </a:spcAft>
              <a:buSzPts val="1900"/>
              <a:buFont typeface="Poppins"/>
              <a:buChar char="●"/>
            </a:pPr>
            <a:r>
              <a:rPr b="1" lang="en" sz="1900">
                <a:latin typeface="Poppins"/>
                <a:ea typeface="Poppins"/>
                <a:cs typeface="Poppins"/>
                <a:sym typeface="Poppins"/>
              </a:rPr>
              <a:t>DO NOT wait until you have all the answers to answer an email</a:t>
            </a:r>
            <a:endParaRPr b="1" sz="1900">
              <a:latin typeface="Poppins"/>
              <a:ea typeface="Poppins"/>
              <a:cs typeface="Poppins"/>
              <a:sym typeface="Poppins"/>
            </a:endParaRPr>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Have you ever sent an email and heard back a week later? Kind of irritating, right? Why would we do this to clients then?</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Figure out what things are pressing and what are not</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Guess what, you can ask your client these things!</a:t>
            </a:r>
            <a:endParaRPr sz="1900"/>
          </a:p>
          <a:p>
            <a:pPr indent="0" lvl="0" marL="457200" rtl="0" algn="l">
              <a:spcBef>
                <a:spcPts val="0"/>
              </a:spcBef>
              <a:spcAft>
                <a:spcPts val="0"/>
              </a:spcAft>
              <a:buNone/>
            </a:pPr>
            <a:r>
              <a:t/>
            </a:r>
            <a:endParaRPr sz="1900"/>
          </a:p>
          <a:p>
            <a:pPr indent="-349250" lvl="0" marL="457200" rtl="0" algn="l">
              <a:spcBef>
                <a:spcPts val="0"/>
              </a:spcBef>
              <a:spcAft>
                <a:spcPts val="0"/>
              </a:spcAft>
              <a:buSzPts val="1900"/>
              <a:buChar char="●"/>
            </a:pPr>
            <a:r>
              <a:rPr lang="en" sz="1900"/>
              <a:t>It’s okay to respond with - on it! Will get back to you by tomorrow EOD (unless it’s urgent) </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a:p>
            <a:pPr indent="0" lvl="0" marL="0" rtl="0" algn="l">
              <a:spcBef>
                <a:spcPts val="0"/>
              </a:spcBef>
              <a:spcAft>
                <a:spcPts val="0"/>
              </a:spcAft>
              <a:buNone/>
            </a:pPr>
            <a:r>
              <a:t/>
            </a:r>
            <a:endParaRPr/>
          </a:p>
        </p:txBody>
      </p:sp>
      <p:sp>
        <p:nvSpPr>
          <p:cNvPr id="122" name="Google Shape;122;p21"/>
          <p:cNvSpPr txBox="1"/>
          <p:nvPr>
            <p:ph idx="12" type="sldNum"/>
          </p:nvPr>
        </p:nvSpPr>
        <p:spPr>
          <a:xfrm>
            <a:off x="4297658" y="4606742"/>
            <a:ext cx="54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97CD1"/>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